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258" r:id="rId4"/>
    <p:sldId id="259" r:id="rId5"/>
    <p:sldId id="260" r:id="rId6"/>
    <p:sldId id="347" r:id="rId7"/>
    <p:sldId id="261" r:id="rId8"/>
    <p:sldId id="262" r:id="rId9"/>
    <p:sldId id="263" r:id="rId10"/>
    <p:sldId id="379" r:id="rId11"/>
    <p:sldId id="380" r:id="rId12"/>
    <p:sldId id="425" r:id="rId13"/>
    <p:sldId id="264" r:id="rId14"/>
    <p:sldId id="375" r:id="rId15"/>
    <p:sldId id="376" r:id="rId16"/>
    <p:sldId id="377" r:id="rId17"/>
    <p:sldId id="378" r:id="rId18"/>
    <p:sldId id="384" r:id="rId19"/>
    <p:sldId id="419" r:id="rId20"/>
    <p:sldId id="391" r:id="rId21"/>
    <p:sldId id="390" r:id="rId22"/>
    <p:sldId id="307" r:id="rId23"/>
    <p:sldId id="427" r:id="rId24"/>
    <p:sldId id="426" r:id="rId25"/>
    <p:sldId id="369" r:id="rId26"/>
    <p:sldId id="370" r:id="rId27"/>
    <p:sldId id="288" r:id="rId28"/>
    <p:sldId id="348" r:id="rId29"/>
    <p:sldId id="346" r:id="rId30"/>
    <p:sldId id="290" r:id="rId31"/>
    <p:sldId id="291" r:id="rId32"/>
    <p:sldId id="292" r:id="rId33"/>
    <p:sldId id="293" r:id="rId34"/>
    <p:sldId id="294" r:id="rId35"/>
    <p:sldId id="429" r:id="rId36"/>
    <p:sldId id="428" r:id="rId37"/>
    <p:sldId id="345" r:id="rId38"/>
    <p:sldId id="289" r:id="rId39"/>
    <p:sldId id="381" r:id="rId40"/>
    <p:sldId id="382" r:id="rId41"/>
    <p:sldId id="383" r:id="rId42"/>
    <p:sldId id="394" r:id="rId43"/>
    <p:sldId id="393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20" r:id="rId69"/>
    <p:sldId id="421" r:id="rId70"/>
    <p:sldId id="422" r:id="rId71"/>
    <p:sldId id="423" r:id="rId72"/>
    <p:sldId id="424" r:id="rId73"/>
    <p:sldId id="299" r:id="rId74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078"/>
    <a:srgbClr val="EA9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59" d="100"/>
          <a:sy n="59" d="100"/>
        </p:scale>
        <p:origin x="138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85C33-AC4B-414E-A751-DD2BA5164A76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A7DC5-F1F6-4D4A-B996-FB1C8D7C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54AD9-616C-4BFF-A3DB-D3A69DE6A273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830A3-BB98-487A-ACCE-FA754011A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876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C141-C525-495E-81BF-5A57A2848847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8D2D-497D-4173-A905-8C8593511061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E378-19DB-4C96-9970-399F945C5419}" type="datetime1">
              <a:rPr lang="en-US" smtClean="0"/>
              <a:t>4/24/2018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484FA-8140-4194-AFB3-30E508373E87}" type="datetime1">
              <a:rPr lang="en-US" smtClean="0"/>
              <a:t>4/24/2018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A2DAE-C90F-4AC8-B5B2-062231EFC319}" type="datetime1">
              <a:rPr lang="en-US" smtClean="0"/>
              <a:t>4/24/2018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4170" y="406400"/>
            <a:ext cx="4696459" cy="76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6864" y="2101710"/>
            <a:ext cx="11317605" cy="555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5F5F5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3F065-E5F9-4CE2-83EB-4EC74FE1D398}" type="datetime1">
              <a:rPr lang="en-US" smtClean="0"/>
              <a:t>4/24/2018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kweeket.github.io/demos/link-color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carpenumidium/full/XKpzqb/" TargetMode="External"/><Relationship Id="rId2" Type="http://schemas.openxmlformats.org/officeDocument/2006/relationships/hyperlink" Target="http://kweeket.github.io/demos/background-images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codepen.io/grayghostvisuals/full/zKvC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684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11430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7392" y="5943600"/>
            <a:ext cx="3980815" cy="3067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HTML &amp; CSS: FUNDAMENTALS OF DEVELOPMENT</a:t>
            </a:r>
          </a:p>
          <a:p>
            <a:pPr marL="353060" marR="345440" algn="ctr">
              <a:spcBef>
                <a:spcPts val="395"/>
              </a:spcBef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</a:t>
            </a:r>
            <a:r>
              <a:rPr sz="2300" spc="-100" dirty="0">
                <a:solidFill>
                  <a:srgbClr val="565B5F"/>
                </a:solidFill>
                <a:latin typeface="Georgia"/>
                <a:cs typeface="Georgia"/>
              </a:rPr>
              <a:t>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2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Dev tools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46307-2D78-4DDB-AE93-89A0EAB6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4" y="3124200"/>
            <a:ext cx="8672512" cy="6249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39A4D9-AA81-47E8-8606-27BAEA73AA6B}"/>
              </a:ext>
            </a:extLst>
          </p:cNvPr>
          <p:cNvSpPr/>
          <p:nvPr/>
        </p:nvSpPr>
        <p:spPr>
          <a:xfrm>
            <a:off x="1549400" y="23622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1">
              <a:lnSpc>
                <a:spcPct val="100000"/>
              </a:lnSpc>
              <a:spcBef>
                <a:spcPts val="1930"/>
              </a:spcBef>
              <a:tabLst>
                <a:tab pos="562610" algn="l"/>
                <a:tab pos="563245" algn="l"/>
              </a:tabLst>
            </a:pP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 &gt;</a:t>
            </a:r>
            <a:r>
              <a:rPr lang="en-US" sz="3600" spc="-8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Inspect, or </a:t>
            </a:r>
            <a:r>
              <a:rPr lang="en-US" sz="360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hit the F12</a:t>
            </a:r>
            <a:r>
              <a:rPr lang="en-US" sz="3600" spc="-9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88768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5DA8D32-D47C-486D-B779-80A8E5ACC070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100" y="406400"/>
            <a:ext cx="4432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REVIEW: </a:t>
            </a:r>
            <a:r>
              <a:rPr lang="en-US" dirty="0" err="1"/>
              <a:t>Css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78000" y="3352800"/>
            <a:ext cx="1008888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(Cascading Style Sheet)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be added in a separate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dirty="0"/>
              <a:t> REVIEW: EXAMPLE CSS</a:t>
            </a:r>
            <a:r>
              <a:rPr lang="en-US" spc="-100" dirty="0"/>
              <a:t> </a:t>
            </a:r>
            <a:r>
              <a:rPr lang="en-US" dirty="0"/>
              <a:t>RULE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EECD3AF-024A-401A-AD43-A78E16A9212E}"/>
              </a:ext>
            </a:extLst>
          </p:cNvPr>
          <p:cNvSpPr txBox="1"/>
          <p:nvPr/>
        </p:nvSpPr>
        <p:spPr>
          <a:xfrm>
            <a:off x="1473200" y="2590800"/>
            <a:ext cx="10642600" cy="5865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4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44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8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(all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in 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HTML)</a:t>
            </a:r>
            <a:endParaRPr lang="en-US" sz="36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36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134745">
              <a:lnSpc>
                <a:spcPct val="100000"/>
              </a:lnSpc>
            </a:pPr>
            <a:endParaRPr lang="en-US" sz="5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56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0" y="4241800"/>
            <a:ext cx="36302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/>
              <a:t>QUESTIONS?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0"/>
            <a:ext cx="13004800" cy="972312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6800" y="5880100"/>
            <a:ext cx="572579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/>
              <a:t>FILE</a:t>
            </a:r>
            <a:r>
              <a:rPr lang="en-US" sz="7800" spc="-45"/>
              <a:t> </a:t>
            </a:r>
            <a:r>
              <a:rPr lang="en-US" sz="7800" spc="-5"/>
              <a:t>ORGANIZATION</a:t>
            </a:r>
            <a:endParaRPr lang="en-US" sz="7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810453"/>
            <a:ext cx="2367393" cy="23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31010" y="2579110"/>
            <a:ext cx="10256520" cy="6614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If you structure your site correctly, you are one  step closer to faster updates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19939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Structure should be not just for you, but for anyone who might use, need or want any of your files (images, scripts, stylesheets, </a:t>
            </a:r>
            <a:r>
              <a:rPr lang="en-US" sz="2800" dirty="0" err="1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etc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)</a:t>
            </a:r>
          </a:p>
          <a:p>
            <a:pPr marL="1079500" marR="199390" lvl="1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next person to work on or look at your code will be able to understand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what you’ve done and where to find things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622300" marR="5080" indent="-609600">
              <a:lnSpc>
                <a:spcPct val="116700"/>
              </a:lnSpc>
              <a:buFont typeface="Arial" panose="020B0604020202020204" pitchFamily="34" charset="0"/>
              <a:buChar char="•"/>
              <a:tabLst>
                <a:tab pos="621665" algn="l"/>
                <a:tab pos="622300" algn="l"/>
              </a:tabLst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1966" y="2297430"/>
            <a:ext cx="9136634" cy="6422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Typical files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include: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HTML files (.html)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CSS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files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js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	Images (.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png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.jpg, .gif)</a:t>
            </a:r>
          </a:p>
          <a:p>
            <a:pPr marL="12700">
              <a:lnSpc>
                <a:spcPct val="100000"/>
              </a:lnSpc>
            </a:pPr>
            <a:endParaRPr sz="2800" dirty="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975"/>
              </a:spcBef>
            </a:pPr>
            <a:endParaRPr lang="en-US" sz="2600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should usually go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main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(root)</a:t>
            </a: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directory</a:t>
            </a:r>
          </a:p>
          <a:p>
            <a:pPr marL="409575" indent="-396875">
              <a:lnSpc>
                <a:spcPct val="1000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endParaRPr lang="en-US" sz="36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600" dirty="0">
              <a:latin typeface="Georgia" panose="02040502050405020303" pitchFamily="18" charset="0"/>
              <a:cs typeface="Times New Roman"/>
            </a:endParaRPr>
          </a:p>
          <a:p>
            <a:pPr marL="409575" marR="229235" indent="-396875">
              <a:lnSpc>
                <a:spcPts val="3300"/>
              </a:lnSpc>
              <a:buSzPct val="69696"/>
              <a:buFont typeface="Lora"/>
              <a:buChar char="•"/>
              <a:tabLst>
                <a:tab pos="409575" algn="l"/>
                <a:tab pos="410209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Make </a:t>
            </a:r>
            <a:r>
              <a:rPr lang="en-US" sz="3600" b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subdirectories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media, CSS, and</a:t>
            </a:r>
            <a:r>
              <a:rPr lang="en-US"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Javascript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</a:t>
            </a:r>
            <a:endParaRPr lang="en-US" sz="3600" dirty="0"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60900" y="406400"/>
            <a:ext cx="367855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</a:t>
            </a:r>
            <a:r>
              <a:rPr sz="5000" spc="-45"/>
              <a:t> </a:t>
            </a:r>
            <a:r>
              <a:rPr sz="5000" spc="-5"/>
              <a:t>ORGANIZATION</a:t>
            </a:r>
            <a:endParaRPr sz="5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6401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consistent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convention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naming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folders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</a:p>
          <a:p>
            <a:pPr marL="503555" marR="5080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60755" marR="5080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example, always all lowercase, or words always separated by dashes, 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etc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Capitalization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matters</a:t>
            </a:r>
          </a:p>
          <a:p>
            <a:pPr marL="960755" marR="836294" lvl="1" indent="-490855"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INDEX.html is not the same as index.html</a:t>
            </a:r>
          </a:p>
          <a:p>
            <a:pPr marL="503555" marR="836294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 only letters,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numbers,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hyphens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(-) or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underscores</a:t>
            </a:r>
            <a:r>
              <a:rPr sz="3200" spc="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(_)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  <a:p>
            <a:pPr marL="503555" indent="-49085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03555" algn="l"/>
                <a:tab pos="504190" algn="l"/>
              </a:tabLst>
            </a:pP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No spaces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</a:t>
            </a:r>
            <a:r>
              <a:rPr sz="3200" spc="-5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names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71729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/>
              <a:t>FILE Naming</a:t>
            </a:r>
            <a:r>
              <a:rPr sz="5000" spc="-100"/>
              <a:t> </a:t>
            </a:r>
            <a:r>
              <a:rPr sz="5000"/>
              <a:t>RULES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3099" y="2600096"/>
            <a:ext cx="11344301" cy="5416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Comment your files – especially if you have unfinished development code, or if you think you may forget </a:t>
            </a:r>
            <a:r>
              <a:rPr lang="en-US" sz="3200" i="1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why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you made the decision you did</a:t>
            </a: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03555" marR="5080" indent="-490855">
              <a:lnSpc>
                <a:spcPct val="100000"/>
              </a:lnSpc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Indent your code (trust me)</a:t>
            </a:r>
            <a:endParaRPr sz="32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Code organization</a:t>
            </a:r>
            <a:endParaRPr sz="5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DC268-0130-4262-BF70-AAAE340D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634919"/>
            <a:ext cx="11188507" cy="13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 err="1"/>
              <a:t>css</a:t>
            </a:r>
            <a:r>
              <a:rPr lang="en-US" dirty="0"/>
              <a:t> indentation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C3970-FA22-49BA-89C6-C6DB525B8471}"/>
              </a:ext>
            </a:extLst>
          </p:cNvPr>
          <p:cNvSpPr/>
          <p:nvPr/>
        </p:nvSpPr>
        <p:spPr>
          <a:xfrm>
            <a:off x="644783" y="2286000"/>
            <a:ext cx="532421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This is one popular way to indent CSS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Starting bracket is on the same line as the selector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Each property is on its own line, tabbed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Ending bracket is on its own line</a:t>
            </a:r>
          </a:p>
          <a:p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ABEEB-0FA9-4B3C-BDAD-F9CAB3897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71"/>
          <a:stretch/>
        </p:blipFill>
        <p:spPr>
          <a:xfrm>
            <a:off x="6482443" y="2743200"/>
            <a:ext cx="628831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262382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2636" y="3551974"/>
            <a:ext cx="9889364" cy="427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Week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One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review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000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File organization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Version control and code sharing with Git</a:t>
            </a:r>
          </a:p>
          <a:p>
            <a:pPr marL="571500" indent="-558800">
              <a:lnSpc>
                <a:spcPct val="100000"/>
              </a:lnSpc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Background images and gradients with CSS</a:t>
            </a:r>
          </a:p>
          <a:p>
            <a:pPr marL="571500" indent="-558800">
              <a:spcBef>
                <a:spcPts val="35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How to FTP (put your website online)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850900"/>
            <a:ext cx="36741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/>
              <a:t>SESSION</a:t>
            </a:r>
            <a:r>
              <a:rPr lang="en-US" spc="-75"/>
              <a:t> </a:t>
            </a:r>
            <a:r>
              <a:rPr lang="en-US" spc="-5"/>
              <a:t>OVERVIEW</a:t>
            </a:r>
            <a:endParaRPr spc="-5"/>
          </a:p>
        </p:txBody>
      </p:sp>
      <p:sp>
        <p:nvSpPr>
          <p:cNvPr id="5" name="object 5"/>
          <p:cNvSpPr/>
          <p:nvPr/>
        </p:nvSpPr>
        <p:spPr>
          <a:xfrm>
            <a:off x="4165600" y="876300"/>
            <a:ext cx="736600" cy="74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7AED57F6-338F-41E4-B274-31DBE2A53E8D}"/>
              </a:ext>
            </a:extLst>
          </p:cNvPr>
          <p:cNvSpPr/>
          <p:nvPr/>
        </p:nvSpPr>
        <p:spPr>
          <a:xfrm>
            <a:off x="0" y="-76200"/>
            <a:ext cx="13055600" cy="98298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3004800" cy="9723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0" y="6072932"/>
            <a:ext cx="5725795" cy="2385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395095" algn="l"/>
              </a:tabLst>
            </a:pPr>
            <a:r>
              <a:rPr lang="en-US" sz="7800" dirty="0">
                <a:solidFill>
                  <a:srgbClr val="FFFFFF"/>
                </a:solidFill>
              </a:rPr>
              <a:t>PRACTICE TIME!</a:t>
            </a:r>
            <a:br>
              <a:rPr lang="en-US" sz="7800" dirty="0"/>
            </a:br>
            <a:endParaRPr lang="en-US" sz="7800" b="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85E9FFB-F3AD-456C-8808-AC55C9C736A4}"/>
              </a:ext>
            </a:extLst>
          </p:cNvPr>
          <p:cNvSpPr/>
          <p:nvPr/>
        </p:nvSpPr>
        <p:spPr>
          <a:xfrm>
            <a:off x="5283200" y="3088432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29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4978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assignment</a:t>
            </a:r>
            <a:endParaRPr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76997"/>
            <a:ext cx="910646" cy="9106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3E3DDB-3C10-48DE-92B8-6EFC8222D6EE}"/>
              </a:ext>
            </a:extLst>
          </p:cNvPr>
          <p:cNvSpPr/>
          <p:nvPr/>
        </p:nvSpPr>
        <p:spPr>
          <a:xfrm>
            <a:off x="1168400" y="2133600"/>
            <a:ext cx="103251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Create a folder for your images and move all images there 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Fix the paths in all your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tags so that images show like before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Remember the different between </a:t>
            </a:r>
            <a:r>
              <a:rPr lang="en-US" sz="32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lang="en-US" sz="3200" b="1" dirty="0">
                <a:solidFill>
                  <a:srgbClr val="5F5F5F"/>
                </a:solidFill>
                <a:latin typeface="Georgia"/>
                <a:cs typeface="Georgia"/>
              </a:rPr>
              <a:t>absolute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paths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Prettify your CSS and HTML so that it’s easy to read</a:t>
            </a:r>
          </a:p>
          <a:p>
            <a:pPr marL="584200" marR="508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Use indentation and whitespace</a:t>
            </a:r>
          </a:p>
        </p:txBody>
      </p:sp>
    </p:spTree>
    <p:extLst>
      <p:ext uri="{BB962C8B-B14F-4D97-AF65-F5344CB8AC3E}">
        <p14:creationId xmlns:p14="http://schemas.microsoft.com/office/powerpoint/2010/main" val="3946906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0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states</a:t>
            </a:r>
            <a:r>
              <a:rPr lang="en-US" sz="5000" dirty="0"/>
              <a:t> in CSS</a:t>
            </a:r>
            <a:endParaRPr sz="5000" dirty="0"/>
          </a:p>
        </p:txBody>
      </p:sp>
      <p:sp>
        <p:nvSpPr>
          <p:cNvPr id="16" name="object 3"/>
          <p:cNvSpPr txBox="1"/>
          <p:nvPr/>
        </p:nvSpPr>
        <p:spPr>
          <a:xfrm>
            <a:off x="558800" y="2704968"/>
            <a:ext cx="11566939" cy="63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CSS also allows you to apply styles based on 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of an element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Being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hovered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over with a mouse 	</a:t>
            </a: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Gaining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focus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via tabbing or clicking</a:t>
            </a: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is known as a CSS pseudo-class (because it doesn’t really exist)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Whenever you see a 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:</a:t>
            </a:r>
            <a:r>
              <a:rPr lang="pt-BR" sz="1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in a selector, that style will only apply to elements that are in that state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77652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Pseudo ex-</a:t>
            </a:r>
            <a:r>
              <a:rPr lang="en-US" sz="5000" dirty="0" err="1"/>
              <a:t>psample</a:t>
            </a:r>
            <a:endParaRPr sz="5000" dirty="0"/>
          </a:p>
        </p:txBody>
      </p:sp>
      <p:sp>
        <p:nvSpPr>
          <p:cNvPr id="4" name="Rectangle 3"/>
          <p:cNvSpPr/>
          <p:nvPr/>
        </p:nvSpPr>
        <p:spPr>
          <a:xfrm>
            <a:off x="635001" y="2362200"/>
            <a:ext cx="1158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DAC16-9700-4DF5-813E-7E0651194AB3}"/>
              </a:ext>
            </a:extLst>
          </p:cNvPr>
          <p:cNvSpPr/>
          <p:nvPr/>
        </p:nvSpPr>
        <p:spPr>
          <a:xfrm>
            <a:off x="635000" y="3595104"/>
            <a:ext cx="1158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p:hover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spc="-2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: #999; }</a:t>
            </a:r>
          </a:p>
          <a:p>
            <a:endParaRPr lang="en-US" sz="3600" kern="0" dirty="0">
              <a:solidFill>
                <a:srgbClr val="7F007F"/>
              </a:solidFill>
              <a:latin typeface="Consolas"/>
              <a:cs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801EE-A22E-436E-8F95-0547E1F7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4944520"/>
            <a:ext cx="6944592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07D6D-EDEA-41C6-BDB6-1A64FEF5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63" y="5888182"/>
            <a:ext cx="6754090" cy="969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CD53F-B37A-43CF-8295-2B4C4FB41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94" y="6373091"/>
            <a:ext cx="309864" cy="4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30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link </a:t>
            </a:r>
            <a:r>
              <a:rPr sz="5000" dirty="0"/>
              <a:t>states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FEB4A7-9254-4C57-BB82-BDAD6C9CE66D}"/>
              </a:ext>
            </a:extLst>
          </p:cNvPr>
          <p:cNvGrpSpPr/>
          <p:nvPr/>
        </p:nvGrpSpPr>
        <p:grpSpPr>
          <a:xfrm>
            <a:off x="863600" y="5921200"/>
            <a:ext cx="11506200" cy="3222800"/>
            <a:chOff x="324350" y="3923903"/>
            <a:chExt cx="13112250" cy="4004732"/>
          </a:xfrm>
        </p:grpSpPr>
        <p:pic>
          <p:nvPicPr>
            <p:cNvPr id="6" name="link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4350" y="4191000"/>
              <a:ext cx="2692400" cy="2692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8223265307_fe44dacbd5_o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65085" y="3923903"/>
              <a:ext cx="2463800" cy="278409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hovercraf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21261" y="4063935"/>
              <a:ext cx="2813215" cy="2120901"/>
            </a:xfrm>
            <a:prstGeom prst="rect">
              <a:avLst/>
            </a:prstGeom>
            <a:ln w="12700">
              <a:miter lim="400000"/>
            </a:ln>
            <a:effectLst>
              <a:outerShdw blurRad="127000" dist="635000" dir="4080000" rotWithShape="0">
                <a:srgbClr val="000000">
                  <a:alpha val="22000"/>
                </a:srgbClr>
              </a:outerShdw>
            </a:effectLst>
          </p:spPr>
        </p:pic>
        <p:pic>
          <p:nvPicPr>
            <p:cNvPr id="9" name="click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926852" y="3923903"/>
              <a:ext cx="3509748" cy="3644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89860" y="7278469"/>
              <a:ext cx="1902540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  <a:cs typeface="Consolas"/>
                </a:rPr>
                <a:t>a:link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2948" y="7278469"/>
              <a:ext cx="2544652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a:visited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35800" y="7278469"/>
              <a:ext cx="2169001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a:hover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55200" y="7278469"/>
              <a:ext cx="2290548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a:active</a:t>
              </a:r>
            </a:p>
          </p:txBody>
        </p:sp>
      </p:grpSp>
      <p:sp>
        <p:nvSpPr>
          <p:cNvPr id="16" name="object 3"/>
          <p:cNvSpPr txBox="1"/>
          <p:nvPr/>
        </p:nvSpPr>
        <p:spPr>
          <a:xfrm>
            <a:off x="1170996" y="2450132"/>
            <a:ext cx="1090053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Links have two additional states 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:visited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once the user has viewed the page that is being linked to</a:t>
            </a: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:link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to unvisited pages</a:t>
            </a:r>
            <a:endParaRPr sz="29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23862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000" y="2362200"/>
            <a:ext cx="875624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blue;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a:visited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gray;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a:hover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purple;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a:active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yellow;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Let’s inspect 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  <a:hlinkClick r:id="rId2"/>
              </a:rPr>
              <a:t>live demo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 of how this looks</a:t>
            </a:r>
            <a:endParaRPr lang="pt-BR" sz="3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20494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 far, we’ve been making CSS changes directly on a single webpage, in the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element.  </a:t>
            </a: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These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internal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only apply to that</a:t>
            </a:r>
            <a:r>
              <a:rPr lang="en-US"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page (but affect every element on that page that is styled)</a:t>
            </a: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7195" marR="127000" indent="-404495">
              <a:lnSpc>
                <a:spcPct val="100000"/>
              </a:lnSpc>
              <a:spcBef>
                <a:spcPts val="5"/>
              </a:spcBef>
              <a:buSzPct val="74137"/>
              <a:buFont typeface="Lora"/>
              <a:buChar char="•"/>
              <a:tabLst>
                <a:tab pos="417195" algn="l"/>
                <a:tab pos="417830" algn="l"/>
                <a:tab pos="737108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842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</a:t>
            </a:r>
            <a:r>
              <a:rPr lang="en-US"/>
              <a:t> in multiple places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6217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You can also add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inline styles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single element by using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attribute in HTML markup</a:t>
            </a: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1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buSzPct val="74137"/>
              <a:tabLst>
                <a:tab pos="417195" algn="l"/>
                <a:tab pos="417830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="color: red"&gt;</a:t>
            </a:r>
            <a:r>
              <a:rPr lang="pt-BR" sz="3200" dirty="0">
                <a:solidFill>
                  <a:srgbClr val="333333"/>
                </a:solidFill>
                <a:latin typeface="Consolas"/>
                <a:cs typeface="Consolas"/>
              </a:rPr>
              <a:t>This paragraph is special.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17195" indent="-404495">
              <a:lnSpc>
                <a:spcPct val="100000"/>
              </a:lnSpc>
              <a:buSzPct val="74137"/>
              <a:buFont typeface="Lora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Inside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attribute, use the same syntax as CSS  (selector: value)</a:t>
            </a:r>
          </a:p>
          <a:p>
            <a:pPr marL="58420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Typically discouraged, because it can be hard to maintain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95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406400"/>
            <a:ext cx="51079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CSS IN </a:t>
            </a:r>
            <a:r>
              <a:rPr spc="-35"/>
              <a:t>MULTIPLE</a:t>
            </a:r>
            <a:r>
              <a:rPr spc="-70"/>
              <a:t> </a:t>
            </a:r>
            <a:r>
              <a:t>PLACES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4170" y="2667000"/>
            <a:ext cx="9753600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The most common way to use CSS in the “real world” is to use an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e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xternal stylesheet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CSS lives in 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separate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6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same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 can be included on multiple pages</a:t>
            </a: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indent="-5715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 single page can include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multiple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stylesheets</a:t>
            </a:r>
            <a:endParaRPr lang="en-US" sz="36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70917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7800" y="5880100"/>
            <a:ext cx="24853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REVIEW!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3149600"/>
            <a:ext cx="22606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406400"/>
            <a:ext cx="706500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Linking to external</a:t>
            </a:r>
            <a:r>
              <a:rPr spc="-100"/>
              <a:t> </a:t>
            </a:r>
            <a:r>
              <a:t>stylesheet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2559939"/>
            <a:ext cx="11036300" cy="5006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lvl="1"/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="css/styles.css"</a:t>
            </a:r>
            <a:r>
              <a:rPr sz="33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300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sz="330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>
              <a:latin typeface="Times New Roman"/>
              <a:cs typeface="Times New Roman"/>
            </a:endParaRPr>
          </a:p>
          <a:p>
            <a:pPr marL="1644014" marR="52133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3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sz="2900" spc="20">
                <a:solidFill>
                  <a:srgbClr val="5F5F5F"/>
                </a:solidFill>
                <a:latin typeface="Georgia"/>
                <a:cs typeface="Georgia"/>
              </a:rPr>
              <a:t>find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load the styles.css file 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 css</a:t>
            </a:r>
            <a:r>
              <a:rPr sz="2900" spc="-4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directory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marR="335280" indent="-490855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>
                <a:solidFill>
                  <a:srgbClr val="5E5E5E"/>
                </a:solidFill>
                <a:latin typeface="Georgia"/>
                <a:cs typeface="Georgia"/>
              </a:rPr>
              <a:t>The </a:t>
            </a:r>
            <a:r>
              <a:rPr sz="2900">
                <a:solidFill>
                  <a:srgbClr val="FF5400"/>
                </a:solidFill>
                <a:latin typeface="Consolas"/>
                <a:cs typeface="Consolas"/>
              </a:rPr>
              <a:t>rel</a:t>
            </a:r>
            <a:r>
              <a:rPr sz="2900" spc="-935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attribute stands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for "relation" - in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case, 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link's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relationship to the document is  "stylesheet"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2600">
              <a:latin typeface="Times New Roman"/>
              <a:cs typeface="Times New Roman"/>
            </a:endParaRPr>
          </a:p>
          <a:p>
            <a:pPr marL="1644014" indent="-490855">
              <a:lnSpc>
                <a:spcPct val="100000"/>
              </a:lnSpc>
              <a:buFont typeface="Symbol"/>
              <a:buChar char=""/>
              <a:tabLst>
                <a:tab pos="1644014" algn="l"/>
                <a:tab pos="1644650" algn="l"/>
                <a:tab pos="6940550" algn="l"/>
              </a:tabLst>
            </a:pP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tag goes inside</a:t>
            </a:r>
            <a:r>
              <a:rPr sz="2900" spc="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2900" spc="1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b="1" spc="-5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sz="2900">
              <a:latin typeface="Georgia"/>
              <a:cs typeface="Georgia"/>
            </a:endParaRPr>
          </a:p>
          <a:p>
            <a:pPr marL="1644014" indent="-490855">
              <a:lnSpc>
                <a:spcPct val="100000"/>
              </a:lnSpc>
              <a:spcBef>
                <a:spcPts val="3195"/>
              </a:spcBef>
              <a:buFont typeface="Symbol"/>
              <a:buChar char=""/>
              <a:tabLst>
                <a:tab pos="1644014" algn="l"/>
                <a:tab pos="1644650" algn="l"/>
              </a:tabLst>
            </a:pP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Should be </a:t>
            </a:r>
            <a:r>
              <a:rPr sz="2900">
                <a:solidFill>
                  <a:srgbClr val="5F5F5F"/>
                </a:solidFill>
                <a:latin typeface="Georgia"/>
                <a:cs typeface="Georgia"/>
              </a:rPr>
              <a:t>on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every page that needs the</a:t>
            </a:r>
            <a:r>
              <a:rPr sz="2900" spc="7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>
                <a:solidFill>
                  <a:srgbClr val="5F5F5F"/>
                </a:solidFill>
                <a:latin typeface="Georgia"/>
                <a:cs typeface="Georgia"/>
              </a:rPr>
              <a:t>styles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175" y="406400"/>
            <a:ext cx="492506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The “CASCADING”</a:t>
            </a:r>
            <a:r>
              <a:rPr spc="-100"/>
              <a:t> </a:t>
            </a:r>
            <a:r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2177051"/>
            <a:ext cx="10460990" cy="648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beauty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is being able to create styles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override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them when you want to customize the 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your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pages.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 dirty="0">
              <a:latin typeface="Times New Roman"/>
              <a:cs typeface="Times New Roman"/>
            </a:endParaRPr>
          </a:p>
          <a:p>
            <a:pPr marL="12700" marR="283845">
              <a:lnSpc>
                <a:spcPct val="100000"/>
              </a:lnSpc>
            </a:pP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There are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3 rules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determining how styles  get</a:t>
            </a:r>
            <a:r>
              <a:rPr sz="40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applied:</a:t>
            </a:r>
            <a:endParaRPr sz="4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50" dirty="0">
              <a:latin typeface="Times New Roman"/>
              <a:cs typeface="Times New Roman"/>
            </a:endParaRPr>
          </a:p>
          <a:p>
            <a:pPr marL="669290" indent="-490855">
              <a:lnSpc>
                <a:spcPct val="100000"/>
              </a:lnSpc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far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29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near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30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applied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top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to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bottom</a:t>
            </a:r>
            <a:endParaRPr sz="2900" b="1" dirty="0">
              <a:latin typeface="Georgia"/>
              <a:cs typeface="Georgia"/>
            </a:endParaRPr>
          </a:p>
          <a:p>
            <a:pPr marL="669290" indent="-490855">
              <a:lnSpc>
                <a:spcPct val="100000"/>
              </a:lnSpc>
              <a:spcBef>
                <a:spcPts val="2915"/>
              </a:spcBef>
              <a:buFont typeface="Symbol"/>
              <a:buChar char=""/>
              <a:tabLst>
                <a:tab pos="669290" algn="l"/>
                <a:tab pos="669925" algn="l"/>
              </a:tabLst>
            </a:pP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Children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elements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are more </a:t>
            </a:r>
            <a:r>
              <a:rPr sz="2900" spc="10" dirty="0">
                <a:solidFill>
                  <a:srgbClr val="5F5F5F"/>
                </a:solidFill>
                <a:latin typeface="Georgia"/>
                <a:cs typeface="Georgia"/>
              </a:rPr>
              <a:t>specific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than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parents</a:t>
            </a:r>
            <a:endParaRPr sz="2900" b="1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406400"/>
            <a:ext cx="6438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</a:t>
            </a:r>
            <a:r>
              <a:rPr lang="en-US"/>
              <a:t>far to near</a:t>
            </a:r>
            <a:endParaRPr spc="-20"/>
          </a:p>
        </p:txBody>
      </p:sp>
      <p:sp>
        <p:nvSpPr>
          <p:cNvPr id="5" name="object 5"/>
          <p:cNvSpPr txBox="1"/>
          <p:nvPr/>
        </p:nvSpPr>
        <p:spPr>
          <a:xfrm>
            <a:off x="977900" y="2392951"/>
            <a:ext cx="11468099" cy="5110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78280">
              <a:lnSpc>
                <a:spcPct val="1018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Styles that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600" spc="-15" dirty="0">
                <a:solidFill>
                  <a:srgbClr val="5F5F5F"/>
                </a:solidFill>
                <a:latin typeface="Georgia"/>
                <a:cs typeface="Georgia"/>
              </a:rPr>
              <a:t>“closer”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the elements they style  take</a:t>
            </a:r>
            <a:r>
              <a:rPr sz="3600" spc="-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precedence.</a:t>
            </a:r>
            <a:endParaRPr sz="3600" dirty="0"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6100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460500" lvl="2" indent="-405130">
              <a:lnSpc>
                <a:spcPts val="2695"/>
              </a:lnSpc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lnSpc>
                <a:spcPts val="2695"/>
              </a:lnSpc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	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r>
              <a:rPr sz="29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default</a:t>
            </a:r>
            <a:endParaRPr sz="2900" dirty="0">
              <a:latin typeface="Georgia"/>
              <a:cs typeface="Georgia"/>
            </a:endParaRPr>
          </a:p>
          <a:p>
            <a:pPr marL="2426970" lvl="5">
              <a:spcBef>
                <a:spcPts val="2940"/>
              </a:spcBef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		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External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a .</a:t>
            </a:r>
            <a:r>
              <a:rPr sz="29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sz="2900" spc="-1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file)</a:t>
            </a:r>
            <a:endParaRPr sz="2900" dirty="0">
              <a:latin typeface="Georgia"/>
              <a:cs typeface="Georgia"/>
            </a:endParaRPr>
          </a:p>
          <a:p>
            <a:pPr lvl="5"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2884170" lvl="6">
              <a:buSzPct val="74137"/>
              <a:tabLst>
                <a:tab pos="545465" algn="l"/>
                <a:tab pos="546100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Internal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style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from styles in</a:t>
            </a:r>
            <a:r>
              <a:rPr sz="29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900" dirty="0"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29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9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832100" lvl="5" indent="-405130">
              <a:buSzPct val="74137"/>
              <a:buFont typeface="Lora"/>
              <a:buChar char="•"/>
              <a:tabLst>
                <a:tab pos="545465" algn="l"/>
                <a:tab pos="546100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26970" lvl="5">
              <a:buSzPct val="74137"/>
              <a:tabLst>
                <a:tab pos="545465" algn="l"/>
                <a:tab pos="54610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Inline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900" spc="-130" dirty="0">
                <a:solidFill>
                  <a:srgbClr val="5F5F5F"/>
                </a:solidFill>
                <a:latin typeface="Georgia"/>
                <a:cs typeface="Georgia"/>
              </a:rPr>
              <a:t>(directly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on</a:t>
            </a:r>
            <a:r>
              <a:rPr lang="en-US" sz="2900" spc="-2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element)</a:t>
            </a:r>
            <a:endParaRPr lang="en-US" sz="2900" dirty="0">
              <a:latin typeface="Georgia"/>
              <a:cs typeface="Georgi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61A72D-E663-4FFD-A30B-3E3B99838275}"/>
              </a:ext>
            </a:extLst>
          </p:cNvPr>
          <p:cNvGrpSpPr/>
          <p:nvPr/>
        </p:nvGrpSpPr>
        <p:grpSpPr>
          <a:xfrm>
            <a:off x="1821230" y="4267200"/>
            <a:ext cx="2471370" cy="3236509"/>
            <a:chOff x="9010275" y="3733800"/>
            <a:chExt cx="2226050" cy="3556743"/>
          </a:xfrm>
        </p:grpSpPr>
        <p:sp>
          <p:nvSpPr>
            <p:cNvPr id="6" name="object 6"/>
            <p:cNvSpPr txBox="1"/>
            <p:nvPr/>
          </p:nvSpPr>
          <p:spPr>
            <a:xfrm>
              <a:off x="9398000" y="3733800"/>
              <a:ext cx="1838325" cy="5515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6500"/>
                </a:lnSpc>
              </a:pPr>
              <a:endParaRPr lang="en-US" sz="3600" dirty="0">
                <a:latin typeface="Georgia"/>
                <a:cs typeface="Georgia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B9B4A52-B011-4006-80BF-D76CADE0FE02}"/>
                </a:ext>
              </a:extLst>
            </p:cNvPr>
            <p:cNvSpPr/>
            <p:nvPr/>
          </p:nvSpPr>
          <p:spPr>
            <a:xfrm rot="5400000">
              <a:off x="7943475" y="5233143"/>
              <a:ext cx="3124200" cy="990600"/>
            </a:xfrm>
            <a:prstGeom prst="rightArrow">
              <a:avLst/>
            </a:prstGeom>
            <a:solidFill>
              <a:srgbClr val="209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406400"/>
            <a:ext cx="33978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Top to</a:t>
            </a:r>
            <a:r>
              <a:rPr spc="-100"/>
              <a:t> </a:t>
            </a:r>
            <a:r>
              <a:t>bottom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1800" y="2667000"/>
            <a:ext cx="9896475" cy="2542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lang="en-US" sz="4000" dirty="0">
                <a:solidFill>
                  <a:srgbClr val="5F5F5F"/>
                </a:solidFill>
                <a:latin typeface="Georgia"/>
                <a:cs typeface="Georgia"/>
              </a:rPr>
              <a:t>CSS rules are applied sequentially</a:t>
            </a:r>
          </a:p>
          <a:p>
            <a:pPr marL="12700" marR="5080">
              <a:lnSpc>
                <a:spcPct val="104700"/>
              </a:lnSpc>
            </a:pPr>
            <a:endParaRPr lang="en-US" sz="4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4700"/>
              </a:lnSpc>
            </a:pP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property is styled multiple times  </a:t>
            </a:r>
            <a:r>
              <a:rPr sz="40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4000" spc="-5" dirty="0">
                <a:solidFill>
                  <a:srgbClr val="5F5F5F"/>
                </a:solidFill>
                <a:latin typeface="Georgia"/>
                <a:cs typeface="Georgia"/>
              </a:rPr>
              <a:t>the same </a:t>
            </a:r>
            <a:r>
              <a:rPr sz="4000" spc="-20" dirty="0">
                <a:solidFill>
                  <a:srgbClr val="5F5F5F"/>
                </a:solidFill>
                <a:latin typeface="Georgia"/>
                <a:cs typeface="Georgia"/>
              </a:rPr>
              <a:t>selector,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the last one</a:t>
            </a:r>
            <a:r>
              <a:rPr sz="4000" b="1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4000" b="1" dirty="0">
                <a:solidFill>
                  <a:srgbClr val="5F5F5F"/>
                </a:solidFill>
                <a:latin typeface="Georgia"/>
                <a:cs typeface="Georgia"/>
              </a:rPr>
              <a:t>wins</a:t>
            </a:r>
            <a:endParaRPr sz="40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23174"/>
              </p:ext>
            </p:extLst>
          </p:nvPr>
        </p:nvGraphicFramePr>
        <p:xfrm>
          <a:off x="1701800" y="6324600"/>
          <a:ext cx="9516284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2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7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1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#2f4251;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10"/>
                        </a:lnSpc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7F007F"/>
                          </a:solidFill>
                          <a:latin typeface="Consolas"/>
                          <a:cs typeface="Consolas"/>
                        </a:rPr>
                        <a:t>p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#daa645;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/*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this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one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wins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300">
                          <a:solidFill>
                            <a:srgbClr val="3FAA54"/>
                          </a:solidFill>
                          <a:latin typeface="Consolas"/>
                          <a:cs typeface="Consolas"/>
                        </a:rPr>
                        <a:t>*/</a:t>
                      </a:r>
                      <a:endParaRPr sz="3300">
                        <a:latin typeface="Consolas"/>
                        <a:cs typeface="Consolas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743200"/>
            <a:ext cx="11372850" cy="614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an HTML document, an element that is nested inside another element is referred to as a “child” of that element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is a child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43560" marR="684530" indent="-457200">
              <a:lnSpc>
                <a:spcPct val="102800"/>
              </a:lnSpc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are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1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Both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h2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re also children of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55" y="4267200"/>
            <a:ext cx="3952875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dirty="0"/>
              <a:t>{}</a:t>
            </a:r>
            <a:r>
              <a:rPr lang="en-US" dirty="0"/>
              <a:t> HTML c</a:t>
            </a:r>
            <a:r>
              <a:rPr dirty="0"/>
              <a:t>hildren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896" y="2590800"/>
            <a:ext cx="11372850" cy="602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In CSS, to style only elements that are inside another element, use this syntax:</a:t>
            </a: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parent child 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: value; }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40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 a 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40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4000" dirty="0">
                <a:solidFill>
                  <a:srgbClr val="0000FF"/>
                </a:solidFill>
                <a:latin typeface="Consolas"/>
                <a:cs typeface="Consolas"/>
              </a:rPr>
              <a:t>; }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“Change the color of links that are</a:t>
            </a:r>
          </a:p>
          <a:p>
            <a:pPr marL="86360" marR="684530">
              <a:lnSpc>
                <a:spcPct val="102800"/>
              </a:lnSpc>
            </a:pP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contained within a </a:t>
            </a:r>
            <a:r>
              <a:rPr lang="en-US" sz="3800" spc="-5" dirty="0" err="1">
                <a:solidFill>
                  <a:srgbClr val="5F5F5F"/>
                </a:solidFill>
                <a:latin typeface="Georgia"/>
                <a:cs typeface="Georgia"/>
              </a:rPr>
              <a:t>nav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”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15D6C-0480-4563-8A9D-32908F40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257800"/>
            <a:ext cx="3952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7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463" y="406400"/>
            <a:ext cx="492633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{} Children are</a:t>
            </a:r>
            <a:r>
              <a:rPr spc="-100"/>
              <a:t> </a:t>
            </a:r>
            <a:r>
              <a:t>specific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176" y="2670101"/>
            <a:ext cx="11372850" cy="3024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 marR="684530">
              <a:lnSpc>
                <a:spcPct val="102800"/>
              </a:lnSpc>
            </a:pP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Children elements </a:t>
            </a:r>
            <a:r>
              <a:rPr sz="3800" b="1" dirty="0">
                <a:solidFill>
                  <a:srgbClr val="5F5F5F"/>
                </a:solidFill>
                <a:latin typeface="Georgia"/>
                <a:cs typeface="Georgia"/>
              </a:rPr>
              <a:t>inherit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from 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their parents</a:t>
            </a:r>
            <a:r>
              <a:rPr lang="en-US" sz="38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 but </a:t>
            </a:r>
            <a:r>
              <a:rPr sz="38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800" b="1" spc="-25" dirty="0">
                <a:solidFill>
                  <a:srgbClr val="5F5F5F"/>
                </a:solidFill>
                <a:latin typeface="Georgia"/>
                <a:cs typeface="Georgia"/>
              </a:rPr>
              <a:t>override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with their own</a:t>
            </a:r>
            <a:r>
              <a:rPr sz="3800" spc="-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lang="en-US" sz="3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6360" marR="684530">
              <a:lnSpc>
                <a:spcPct val="102800"/>
              </a:lnSpc>
            </a:pPr>
            <a:endParaRPr sz="3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B3189-BF1E-454D-8858-936D83A7B826}"/>
              </a:ext>
            </a:extLst>
          </p:cNvPr>
          <p:cNvSpPr/>
          <p:nvPr/>
        </p:nvSpPr>
        <p:spPr>
          <a:xfrm>
            <a:off x="1016000" y="5097047"/>
            <a:ext cx="116586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daa645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all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e7c0c8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general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lvl="0"/>
            <a:endParaRPr lang="en-US" sz="28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 lvl="0"/>
            <a:r>
              <a:rPr lang="en-US" sz="3100" dirty="0">
                <a:solidFill>
                  <a:srgbClr val="7F007F"/>
                </a:solidFill>
                <a:latin typeface="Consolas"/>
                <a:cs typeface="Consolas"/>
              </a:rPr>
              <a:t>p b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: #</a:t>
            </a:r>
            <a:r>
              <a:rPr lang="en-US" sz="3100" dirty="0" err="1">
                <a:solidFill>
                  <a:srgbClr val="0000FF"/>
                </a:solidFill>
                <a:latin typeface="Consolas"/>
                <a:cs typeface="Consolas"/>
              </a:rPr>
              <a:t>c4fe46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; }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/* bold text in paragraphs</a:t>
            </a:r>
            <a:r>
              <a:rPr lang="en-US" sz="31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lang="en-US" sz="3100" dirty="0">
                <a:solidFill>
                  <a:srgbClr val="3FAA54"/>
                </a:solidFill>
                <a:latin typeface="Consolas"/>
                <a:cs typeface="Consolas"/>
              </a:rPr>
              <a:t>*/</a:t>
            </a:r>
            <a:endParaRPr lang="en-US" sz="31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8078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10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dirty="0"/>
              <a:t>{</a:t>
            </a:r>
            <a:r>
              <a:rPr lang="en-US" dirty="0"/>
              <a:t> </a:t>
            </a:r>
            <a:r>
              <a:rPr dirty="0"/>
              <a:t>} External</a:t>
            </a:r>
            <a:r>
              <a:rPr spc="-100" dirty="0"/>
              <a:t> </a:t>
            </a:r>
            <a:r>
              <a:rPr dirty="0"/>
              <a:t>Stylesheets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0667" y="2057400"/>
            <a:ext cx="10686733" cy="7325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endParaRPr lang="en-US" sz="28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SzPct val="74137"/>
              <a:tabLst>
                <a:tab pos="417195" algn="l"/>
                <a:tab pos="41783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C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reate a folder for 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 then create a new file in that folder called </a:t>
            </a:r>
            <a:r>
              <a:rPr lang="en-US" sz="2800" b="1" dirty="0">
                <a:solidFill>
                  <a:srgbClr val="5F5F5F"/>
                </a:solidFill>
                <a:latin typeface="Georgia"/>
                <a:cs typeface="Georgia"/>
              </a:rPr>
              <a:t>styles.css</a:t>
            </a: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Copy and paste the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styles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9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into that .</a:t>
            </a:r>
            <a:r>
              <a:rPr lang="en-US" sz="2800" dirty="0" err="1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file, then delete the 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&gt;&lt;/</a:t>
            </a:r>
            <a:r>
              <a:rPr lang="en-US" sz="2800" spc="-1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spc="-1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tag</a:t>
            </a:r>
          </a:p>
          <a:p>
            <a:pPr marL="489585" indent="-457200"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Create a link to your new stylesheet on all of your webpages:</a:t>
            </a:r>
          </a:p>
          <a:p>
            <a:pPr marL="32385">
              <a:buSzPct val="74137"/>
              <a:tabLst>
                <a:tab pos="437515" algn="l"/>
                <a:tab pos="43815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link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css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/styles.css"</a:t>
            </a:r>
            <a:r>
              <a:rPr lang="en-US" sz="28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rel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="stylesheet"&gt;</a:t>
            </a:r>
            <a:endParaRPr lang="en-US" sz="2800" dirty="0">
              <a:latin typeface="Times New Roman"/>
              <a:cs typeface="Times New Roman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Does everything still look the same?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Make a style change that only affects a child element, for example: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Only links inside a footer, header, or navigation element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A list that’s inside another list </a:t>
            </a:r>
          </a:p>
          <a:p>
            <a:pPr marL="489585" indent="-457200">
              <a:lnSpc>
                <a:spcPct val="100000"/>
              </a:lnSpc>
              <a:buSzPct val="74137"/>
              <a:buFont typeface="Arial" panose="020B0604020202020204" pitchFamily="34" charset="0"/>
              <a:buChar char="•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2385">
              <a:lnSpc>
                <a:spcPct val="100000"/>
              </a:lnSpc>
              <a:buSzPct val="74137"/>
              <a:tabLst>
                <a:tab pos="437515" algn="l"/>
                <a:tab pos="438150" algn="l"/>
              </a:tabLst>
            </a:pPr>
            <a:endParaRPr lang="en-US" sz="2800" spc="-2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9800" y="5880100"/>
            <a:ext cx="6026785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>
                <a:solidFill>
                  <a:srgbClr val="FFFFFF"/>
                </a:solidFill>
                <a:latin typeface="Bebas Neue Bold"/>
                <a:cs typeface="Bebas Neue Bold"/>
              </a:rPr>
              <a:t>Version control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8600" y="2959100"/>
            <a:ext cx="23876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14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225" y="406400"/>
            <a:ext cx="6193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spc="-10"/>
              <a:t>WEBPAGE</a:t>
            </a:r>
            <a:r>
              <a:rPr spc="-95"/>
              <a:t> </a:t>
            </a:r>
            <a:r>
              <a:t>COMPONENTS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75EE5E-6FA2-4D74-9AC6-D30C433EAC52}"/>
              </a:ext>
            </a:extLst>
          </p:cNvPr>
          <p:cNvSpPr/>
          <p:nvPr/>
        </p:nvSpPr>
        <p:spPr>
          <a:xfrm>
            <a:off x="9341191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A50BFA-0518-40EB-B341-5E434AF97A69}"/>
              </a:ext>
            </a:extLst>
          </p:cNvPr>
          <p:cNvSpPr/>
          <p:nvPr/>
        </p:nvSpPr>
        <p:spPr>
          <a:xfrm>
            <a:off x="9918700" y="3904005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0E20654-B28A-4A6C-A528-6318E107AE93}"/>
              </a:ext>
            </a:extLst>
          </p:cNvPr>
          <p:cNvSpPr/>
          <p:nvPr/>
        </p:nvSpPr>
        <p:spPr>
          <a:xfrm>
            <a:off x="5349024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710D7C-50D8-42C0-BF46-4D9592C6C6C5}"/>
              </a:ext>
            </a:extLst>
          </p:cNvPr>
          <p:cNvSpPr/>
          <p:nvPr/>
        </p:nvSpPr>
        <p:spPr>
          <a:xfrm>
            <a:off x="1356859" y="3149539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7B7A84-8DC6-46C4-A040-0946E7D9F6CB}"/>
              </a:ext>
            </a:extLst>
          </p:cNvPr>
          <p:cNvSpPr/>
          <p:nvPr/>
        </p:nvSpPr>
        <p:spPr>
          <a:xfrm>
            <a:off x="5918200" y="3746500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88E62E-76D4-4FDF-8A2D-0CF0F64BF356}"/>
              </a:ext>
            </a:extLst>
          </p:cNvPr>
          <p:cNvSpPr/>
          <p:nvPr/>
        </p:nvSpPr>
        <p:spPr>
          <a:xfrm>
            <a:off x="2019300" y="3810000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5D21C2C-3457-4FF5-8B6E-F63F42433BF4}"/>
              </a:ext>
            </a:extLst>
          </p:cNvPr>
          <p:cNvSpPr txBox="1"/>
          <p:nvPr/>
        </p:nvSpPr>
        <p:spPr>
          <a:xfrm>
            <a:off x="992619" y="6095758"/>
            <a:ext cx="303657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html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Structures and organizes content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AEC2D32-BEB4-4BF3-8661-51EFB6EA03B7}"/>
              </a:ext>
            </a:extLst>
          </p:cNvPr>
          <p:cNvSpPr txBox="1"/>
          <p:nvPr/>
        </p:nvSpPr>
        <p:spPr>
          <a:xfrm>
            <a:off x="4814798" y="6090424"/>
            <a:ext cx="3383279" cy="1861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lang="en-US" sz="4600" b="1" dirty="0" err="1">
                <a:solidFill>
                  <a:srgbClr val="5F5F5F"/>
                </a:solidFill>
                <a:latin typeface="Bebas Neue Bold"/>
                <a:cs typeface="Bebas Neue Bold"/>
              </a:rPr>
              <a:t>css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226060" marR="5080" indent="-213995" algn="ctr">
              <a:lnSpc>
                <a:spcPct val="126200"/>
              </a:lnSpc>
            </a:pPr>
            <a:r>
              <a:rPr sz="2500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lang="en-US" sz="2500" dirty="0">
                <a:solidFill>
                  <a:srgbClr val="525252"/>
                </a:solidFill>
                <a:latin typeface="Georgia"/>
                <a:cs typeface="Georgia"/>
              </a:rPr>
              <a:t>tyles the markup and creates layout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03B5C8C-DCB3-479B-88E7-7C60EDD1D20F}"/>
              </a:ext>
            </a:extLst>
          </p:cNvPr>
          <p:cNvSpPr txBox="1"/>
          <p:nvPr/>
        </p:nvSpPr>
        <p:spPr>
          <a:xfrm>
            <a:off x="8775954" y="6096330"/>
            <a:ext cx="3646170" cy="18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lang="en-US" sz="4600" b="1" err="1">
                <a:solidFill>
                  <a:srgbClr val="5F5F5F"/>
                </a:solidFill>
                <a:latin typeface="Bebas Neue Bold"/>
                <a:cs typeface="Bebas Neue Bold"/>
              </a:rPr>
              <a:t>Javascript</a:t>
            </a:r>
            <a:r>
              <a:rPr sz="2500" b="1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>
              <a:solidFill>
                <a:srgbClr val="525252"/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B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ring</a:t>
            </a:r>
            <a:r>
              <a:rPr lang="en-US" sz="2500">
                <a:solidFill>
                  <a:srgbClr val="525252"/>
                </a:solidFill>
                <a:latin typeface="Georgia"/>
                <a:cs typeface="Georgia"/>
              </a:rPr>
              <a:t>s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 content </a:t>
            </a:r>
            <a:r>
              <a:rPr sz="2500">
                <a:solidFill>
                  <a:srgbClr val="525252"/>
                </a:solidFill>
                <a:latin typeface="Georgia"/>
                <a:cs typeface="Georgia"/>
              </a:rPr>
              <a:t>and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design to</a:t>
            </a:r>
            <a:r>
              <a:rPr sz="2500" spc="-15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r>
              <a:rPr sz="2500" spc="-5">
                <a:solidFill>
                  <a:srgbClr val="525252"/>
                </a:solidFill>
                <a:latin typeface="Georgia"/>
                <a:cs typeface="Georgia"/>
              </a:rPr>
              <a:t>life</a:t>
            </a:r>
            <a:endParaRPr sz="2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Version control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E3BDB-557F-4EDE-B716-9B54BDA8BD80}"/>
              </a:ext>
            </a:extLst>
          </p:cNvPr>
          <p:cNvSpPr/>
          <p:nvPr/>
        </p:nvSpPr>
        <p:spPr>
          <a:xfrm>
            <a:off x="1625600" y="2438400"/>
            <a:ext cx="9372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In modern development, most websites are a team effort.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spc="-5">
                <a:solidFill>
                  <a:srgbClr val="5F5F5F"/>
                </a:solidFill>
                <a:latin typeface="Georgia"/>
                <a:cs typeface="Georgia"/>
              </a:rPr>
              <a:t>Version control systems (VCS) allow multiple people to work on the same file with less risk of overriding changes.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A8DB22-E741-4EF9-96F8-5BA7766F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6858000"/>
            <a:ext cx="1476375" cy="809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884683-798C-42C6-8425-88B6E0C7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0" y="6762745"/>
            <a:ext cx="1924050" cy="1000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100EFC-9CFD-474D-AB3E-7018C8B45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50" y="6515094"/>
            <a:ext cx="16002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1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git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E3BDB-557F-4EDE-B716-9B54BDA8BD80}"/>
              </a:ext>
            </a:extLst>
          </p:cNvPr>
          <p:cNvSpPr/>
          <p:nvPr/>
        </p:nvSpPr>
        <p:spPr>
          <a:xfrm>
            <a:off x="3878267" y="2245635"/>
            <a:ext cx="75771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is a free, open-source version-control system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A8DB22-E741-4EF9-96F8-5BA7766F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03" y="2057400"/>
            <a:ext cx="2310093" cy="1266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B78681-8635-4EA1-9867-4D6123784D17}"/>
              </a:ext>
            </a:extLst>
          </p:cNvPr>
          <p:cNvSpPr/>
          <p:nvPr/>
        </p:nvSpPr>
        <p:spPr>
          <a:xfrm>
            <a:off x="1549400" y="4008844"/>
            <a:ext cx="10439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buSzPct val="74137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Git is software that tracks any changes that you (or anyone else) make to a project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A project contains every file and subdirectory inside a folder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 “master copy” of the project is stored on a remote server</a:t>
            </a: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5080" lvl="0" indent="-4572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You can download a copy of the project from the server, create new versions of the project, and also have access to every version (of every file!) saved along the way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88696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git</a:t>
            </a:r>
            <a:endParaRPr sz="5000" dirty="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40249-C14E-4D62-96D2-CF6AF296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4038600"/>
            <a:ext cx="9567763" cy="5191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35F8C-5E55-42B0-89C0-F511611309D2}"/>
              </a:ext>
            </a:extLst>
          </p:cNvPr>
          <p:cNvSpPr/>
          <p:nvPr/>
        </p:nvSpPr>
        <p:spPr>
          <a:xfrm>
            <a:off x="1625600" y="2188235"/>
            <a:ext cx="97440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When you upload changes to the remove server, you can add a friendly message indicating what you changed: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40611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7074" y="457200"/>
            <a:ext cx="3949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 err="1"/>
              <a:t>github</a:t>
            </a:r>
            <a:endParaRPr sz="5000" dirty="0"/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35E24-E7D2-45BB-A532-FB15D040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3048000"/>
            <a:ext cx="3048000" cy="35006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B78681-8635-4EA1-9867-4D6123784D17}"/>
              </a:ext>
            </a:extLst>
          </p:cNvPr>
          <p:cNvSpPr/>
          <p:nvPr/>
        </p:nvSpPr>
        <p:spPr>
          <a:xfrm>
            <a:off x="1447800" y="2667000"/>
            <a:ext cx="65024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GitHub.com is a free online hosting provider for code that is tracked using Git</a:t>
            </a:r>
          </a:p>
          <a:p>
            <a:pPr marL="12700" marR="5080" lvl="0">
              <a:buSzPct val="74137"/>
              <a:tabLst>
                <a:tab pos="417195" algn="l"/>
                <a:tab pos="41783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Code is stored publicly (unless you want to pay extra)</a:t>
            </a: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Very popular storage place for open-source projects</a:t>
            </a: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84200" marR="5080" lvl="0" indent="-571500">
              <a:buSzPct val="74137"/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The website for this class is hosted by GitHub!</a:t>
            </a:r>
          </a:p>
        </p:txBody>
      </p:sp>
    </p:spTree>
    <p:extLst>
      <p:ext uri="{BB962C8B-B14F-4D97-AF65-F5344CB8AC3E}">
        <p14:creationId xmlns:p14="http://schemas.microsoft.com/office/powerpoint/2010/main" val="1491114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7400" y="5283200"/>
            <a:ext cx="698500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4154804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BAC</a:t>
            </a:r>
            <a:r>
              <a:rPr sz="7800" b="1" spc="-55" dirty="0">
                <a:solidFill>
                  <a:srgbClr val="FFFFFF"/>
                </a:solidFill>
                <a:latin typeface="Bebas Neue Bold"/>
                <a:cs typeface="Bebas Neue Bold"/>
              </a:rPr>
              <a:t>K</a:t>
            </a: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GROUND	</a:t>
            </a: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images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7000" y="2844800"/>
            <a:ext cx="2590800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50000" y="9336278"/>
            <a:ext cx="2800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414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900" y="406400"/>
            <a:ext cx="54540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COLOR</a:t>
            </a:r>
            <a:r>
              <a:rPr lang="en-US" dirty="0"/>
              <a:t> review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89000" y="2184400"/>
            <a:ext cx="9048750" cy="2508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gray;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white;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5" name="object 5"/>
          <p:cNvSpPr/>
          <p:nvPr/>
        </p:nvSpPr>
        <p:spPr>
          <a:xfrm>
            <a:off x="4623169" y="5105401"/>
            <a:ext cx="3758565" cy="1524000"/>
          </a:xfrm>
          <a:custGeom>
            <a:avLst/>
            <a:gdLst/>
            <a:ahLst/>
            <a:cxnLst/>
            <a:rect l="l" t="t" r="r" b="b"/>
            <a:pathLst>
              <a:path w="3758565" h="3758565">
                <a:moveTo>
                  <a:pt x="0" y="0"/>
                </a:moveTo>
                <a:lnTo>
                  <a:pt x="3758459" y="0"/>
                </a:lnTo>
                <a:lnTo>
                  <a:pt x="3758459" y="3758459"/>
                </a:lnTo>
                <a:lnTo>
                  <a:pt x="0" y="37584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This is a paragraph with the background color set to gray.</a:t>
            </a:r>
            <a:endParaRPr sz="3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9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606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Can set background of an element as an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(instead of a color) with the property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</a:p>
          <a:p>
            <a:pPr marL="12700">
              <a:lnSpc>
                <a:spcPct val="100000"/>
              </a:lnSpc>
            </a:pPr>
            <a:endParaRPr sz="3100" dirty="0">
              <a:latin typeface="Lora"/>
              <a:cs typeface="Lora"/>
            </a:endParaRP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</a:t>
            </a:r>
            <a:r>
              <a:rPr sz="3100" spc="-5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100" spc="-1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is</a:t>
            </a:r>
            <a:r>
              <a:rPr sz="3100" dirty="0">
                <a:solidFill>
                  <a:srgbClr val="5F5F5F"/>
                </a:solidFill>
                <a:latin typeface="Lora"/>
                <a:cs typeface="Lora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Lora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("path")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where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Lora"/>
              </a:rPr>
              <a:t>path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is the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relative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or </a:t>
            </a:r>
            <a:r>
              <a:rPr lang="en-US" sz="3100" b="1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absolute</a:t>
            </a:r>
            <a:r>
              <a:rPr lang="en-US"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path to w</a:t>
            </a:r>
            <a:r>
              <a:rPr sz="3100" spc="3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here </a:t>
            </a:r>
            <a:r>
              <a:rPr sz="3100" spc="4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image </a:t>
            </a:r>
            <a:r>
              <a:rPr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lives</a:t>
            </a:r>
            <a:r>
              <a:rPr lang="en-US" sz="31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, like this:</a:t>
            </a:r>
          </a:p>
          <a:p>
            <a:pPr marL="12700" marR="5080">
              <a:lnSpc>
                <a:spcPct val="123700"/>
              </a:lnSpc>
              <a:spcBef>
                <a:spcPts val="1395"/>
              </a:spcBef>
            </a:pP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100" spc="5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7315200"/>
            <a:ext cx="5286873" cy="2130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95" y="7365733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1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06400"/>
            <a:ext cx="41224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</a:t>
            </a:r>
            <a:r>
              <a:rPr spc="-85" dirty="0"/>
              <a:t> </a:t>
            </a:r>
            <a:r>
              <a:rPr dirty="0"/>
              <a:t>IMAGES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184400"/>
            <a:ext cx="9759315" cy="439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("images/kitten.jpg");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color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white;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endParaRPr lang="en-US" sz="1200" spc="50" dirty="0">
              <a:solidFill>
                <a:srgbClr val="0000FF"/>
              </a:solidFill>
              <a:latin typeface="Consolas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amount of image that displays in the background is calculated based on image size and container size.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26" y="6705600"/>
            <a:ext cx="5408543" cy="20650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63317" y="6867862"/>
            <a:ext cx="5831509" cy="209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Make sure to resize images so that the part you want visible is within the “view window” </a:t>
            </a: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657600"/>
            <a:ext cx="5176078" cy="1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7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2286000"/>
            <a:ext cx="4841718" cy="6477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6000" y="2548359"/>
            <a:ext cx="6172200" cy="3478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background-position: 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allows you to move a background image around within its container</a:t>
            </a:r>
          </a:p>
          <a:p>
            <a:pPr marL="12700" marR="588645">
              <a:lnSpc>
                <a:spcPct val="123700"/>
              </a:lnSpc>
              <a:spcBef>
                <a:spcPts val="1295"/>
              </a:spcBef>
            </a:pPr>
            <a:endParaRPr lang="en-US" sz="280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88645" indent="-457200">
              <a:lnSpc>
                <a:spcPct val="123700"/>
              </a:lnSpc>
              <a:spcBef>
                <a:spcPts val="129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default, an image is positioned at the top left side of the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13175" y="8915400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F5F5F"/>
                </a:solidFill>
                <a:latin typeface="Georgia" panose="02040502050405020303" pitchFamily="18" charset="0"/>
              </a:rPr>
              <a:t>Image width:  600px by 800px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8452" y="6943641"/>
            <a:ext cx="7391400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("octopus.jpg"); 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	background-position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: top left;</a:t>
            </a:r>
          </a:p>
          <a:p>
            <a:pPr marL="12700" marR="5080">
              <a:spcBef>
                <a:spcPts val="1395"/>
              </a:spcBef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664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06400"/>
            <a:ext cx="653859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dirty="0"/>
              <a:t>POSITION</a:t>
            </a:r>
            <a:r>
              <a:rPr spc="-80" dirty="0"/>
              <a:t> </a:t>
            </a:r>
            <a:r>
              <a:rPr dirty="0"/>
              <a:t>EXAMPLES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73200" y="2667000"/>
            <a:ext cx="11074400" cy="5248090"/>
            <a:chOff x="1854200" y="2086160"/>
            <a:chExt cx="11074400" cy="5248090"/>
          </a:xfrm>
        </p:grpSpPr>
        <p:sp>
          <p:nvSpPr>
            <p:cNvPr id="9" name="Rectangle 8"/>
            <p:cNvSpPr/>
            <p:nvPr/>
          </p:nvSpPr>
          <p:spPr>
            <a:xfrm>
              <a:off x="6426200" y="3048000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top left;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3628" y="6262162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bottom right;</a:t>
              </a:r>
            </a:p>
            <a:p>
              <a:pPr marL="12700" marR="508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54200" y="2086160"/>
              <a:ext cx="3757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5F5F5F"/>
                  </a:solidFill>
                  <a:latin typeface="Georgia" panose="02040502050405020303" pitchFamily="18" charset="0"/>
                </a:rPr>
                <a:t>Container width:  600px by 200px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0" y="2590800"/>
              <a:ext cx="4448175" cy="47434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23628" y="4655081"/>
              <a:ext cx="6502400" cy="10720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marR="5080" lvl="0">
                <a:spcBef>
                  <a:spcPts val="1395"/>
                </a:spcBef>
              </a:pPr>
              <a:r>
                <a:rPr lang="en-US" sz="2400" dirty="0">
                  <a:solidFill>
                    <a:srgbClr val="FF0000"/>
                  </a:solidFill>
                  <a:latin typeface="Consolas"/>
                  <a:cs typeface="Consolas"/>
                </a:rPr>
                <a:t>background-position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: center </a:t>
              </a:r>
              <a:r>
                <a:rPr lang="en-US" sz="2400" dirty="0" err="1">
                  <a:solidFill>
                    <a:srgbClr val="0000FF"/>
                  </a:solidFill>
                  <a:latin typeface="Consolas"/>
                  <a:cs typeface="Consolas"/>
                </a:rPr>
                <a:t>center</a:t>
              </a:r>
              <a:r>
                <a:rPr lang="en-US" sz="2400" dirty="0">
                  <a:solidFill>
                    <a:srgbClr val="0000FF"/>
                  </a:solidFill>
                  <a:latin typeface="Consolas"/>
                  <a:cs typeface="Consolas"/>
                </a:rPr>
                <a:t>;</a:t>
              </a:r>
            </a:p>
            <a:p>
              <a:pPr marL="12700" marR="5080" lvl="0">
                <a:spcBef>
                  <a:spcPts val="1395"/>
                </a:spcBef>
              </a:pPr>
              <a:endParaRPr lang="en-US" sz="2800" spc="5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4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5172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DOCUMENTS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108" y="2611297"/>
            <a:ext cx="9899015" cy="524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 marR="48895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>
                <a:solidFill>
                  <a:srgbClr val="5F5F5F"/>
                </a:solidFill>
                <a:latin typeface="Consolas"/>
                <a:cs typeface="Consolas"/>
              </a:rPr>
              <a:t>&lt;!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DOCTYPE </a:t>
            </a:r>
            <a:r>
              <a:rPr sz="3300" spc="-5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00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tells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it's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serving an  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file using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HTML5</a:t>
            </a:r>
            <a:r>
              <a:rPr sz="3300" spc="-7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standards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Symbol"/>
              <a:buChar char=""/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whole document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wr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aps the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metadata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and styles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the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content</a:t>
            </a:r>
            <a:endParaRPr sz="3300">
              <a:latin typeface="Georgia"/>
              <a:cs typeface="Georgia"/>
            </a:endParaRPr>
          </a:p>
          <a:p>
            <a:pPr marL="571500" marR="5080" indent="-558800">
              <a:lnSpc>
                <a:spcPts val="3720"/>
              </a:lnSpc>
              <a:spcBef>
                <a:spcPts val="3329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closing  </a:t>
            </a:r>
            <a:r>
              <a:rPr sz="3300" b="1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300" b="1" spc="-5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some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have</a:t>
            </a:r>
            <a:r>
              <a:rPr sz="3300" spc="-16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88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39900" y="2667000"/>
            <a:ext cx="9525000" cy="648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5459">
              <a:lnSpc>
                <a:spcPct val="121000"/>
              </a:lnSpc>
            </a:pPr>
            <a:r>
              <a:rPr sz="3600" dirty="0">
                <a:solidFill>
                  <a:srgbClr val="FF0000"/>
                </a:solidFill>
                <a:latin typeface="Consolas"/>
                <a:cs typeface="Consolas"/>
              </a:rPr>
              <a:t>background-repeat:</a:t>
            </a:r>
            <a:r>
              <a:rPr sz="3600" b="1" spc="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600" spc="-2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defines if (and how) the background image will repeat</a:t>
            </a:r>
          </a:p>
          <a:p>
            <a:pPr marL="12700" marR="505459">
              <a:lnSpc>
                <a:spcPct val="121000"/>
              </a:lnSpc>
            </a:pPr>
            <a:endParaRPr lang="en-US" sz="3600" spc="-2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background images are repeated until they fill the entire container</a:t>
            </a:r>
          </a:p>
          <a:p>
            <a:pPr marL="584200" marR="505459" indent="-571500">
              <a:lnSpc>
                <a:spcPct val="121000"/>
              </a:lnSpc>
              <a:buFont typeface="Arial" panose="020B0604020202020204" pitchFamily="34" charset="0"/>
              <a:buChar char="•"/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("codepen.gif"); 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background-repeat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repeat;</a:t>
            </a:r>
          </a:p>
          <a:p>
            <a:pPr marL="12700" marR="5080">
              <a:spcBef>
                <a:spcPts val="1395"/>
              </a:spcBef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576657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0" y="446176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repeat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30560" y="2362200"/>
            <a:ext cx="9156701" cy="6926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in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both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directions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repeat-x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horizontally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repeat-y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tile the 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vertically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31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no-repeat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don't repeat, just show the 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image </a:t>
            </a:r>
            <a:r>
              <a:rPr lang="en-US" sz="3100" b="1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once</a:t>
            </a:r>
          </a:p>
          <a:p>
            <a:pPr marL="12700" marR="505459">
              <a:lnSpc>
                <a:spcPct val="121000"/>
              </a:lnSpc>
            </a:pPr>
            <a:endParaRPr sz="3100" dirty="0"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61" y="2068195"/>
            <a:ext cx="2200275" cy="138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24" y="3820996"/>
            <a:ext cx="220027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90" y="5607251"/>
            <a:ext cx="21431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799" y="7489584"/>
            <a:ext cx="2133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7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attachment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77287"/>
            <a:ext cx="9690100" cy="690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background-attachment: 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images u</a:t>
            </a:r>
            <a:r>
              <a:rPr lang="en-US" sz="3200" spc="-1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sually scroll with the main view, but setting to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fixed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means the image stays in place when the user scrolls the page</a:t>
            </a:r>
          </a:p>
          <a:p>
            <a:pPr marL="12700" marR="19685" lvl="0">
              <a:lnSpc>
                <a:spcPct val="121000"/>
              </a:lnSpc>
              <a:spcBef>
                <a:spcPts val="1395"/>
              </a:spcBef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Difficult to describe, so check out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2"/>
              </a:rPr>
              <a:t>this demo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or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  <a:hlinkClick r:id="rId3"/>
              </a:rPr>
              <a:t>this demo</a:t>
            </a: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19685" lvl="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("pattern.png"); 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background-attachment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fixed;</a:t>
            </a:r>
          </a:p>
          <a:p>
            <a:pPr marL="12700" marR="5080">
              <a:spcBef>
                <a:spcPts val="1395"/>
              </a:spcBef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4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95096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Fallback </a:t>
            </a:r>
            <a:r>
              <a:rPr spc="-5" dirty="0"/>
              <a:t>BACKGROUND </a:t>
            </a:r>
            <a:r>
              <a:rPr lang="en-US" dirty="0"/>
              <a:t>color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147300" cy="4819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your background image is dark and your text is light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0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may want to specify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in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addition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to a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so that content is visible while the image is loading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54491"/>
          <a:stretch/>
        </p:blipFill>
        <p:spPr>
          <a:xfrm>
            <a:off x="1397000" y="3200241"/>
            <a:ext cx="5562600" cy="1447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104864" y="6934200"/>
            <a:ext cx="10949856" cy="1801027"/>
            <a:chOff x="963321" y="7368209"/>
            <a:chExt cx="10949856" cy="180102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7904"/>
            <a:stretch/>
          </p:blipFill>
          <p:spPr>
            <a:xfrm>
              <a:off x="963321" y="7389395"/>
              <a:ext cx="4887656" cy="12519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618" y="7368209"/>
              <a:ext cx="4887657" cy="127318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01800" y="8799904"/>
              <a:ext cx="3040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</a:rPr>
                <a:t>So instead of a “blank” area…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02400" y="8799904"/>
              <a:ext cx="5410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35" dirty="0">
                  <a:solidFill>
                    <a:srgbClr val="5F5F5F"/>
                  </a:solidFill>
                  <a:latin typeface="Georgia" panose="02040502050405020303" pitchFamily="18" charset="0"/>
                  <a:cs typeface="Consolas"/>
                </a:rPr>
                <a:t>…the user can see content while the image downloads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2268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44600" y="2286000"/>
            <a:ext cx="9372600" cy="647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set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background-image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which is a gradient that the browser draws for you: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5080" lvl="0">
              <a:spcBef>
                <a:spcPts val="1395"/>
              </a:spcBef>
            </a:pPr>
            <a:endParaRPr lang="en-US" sz="1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As many colors as you want can be blended, separated by commas: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11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linear-gradient(#ea992e, red, #9e5308);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54" y="3297908"/>
            <a:ext cx="1745560" cy="17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71" y="6659205"/>
            <a:ext cx="19122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7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1201400" cy="684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By default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linear-gradient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draws from top to bottom, but you can set the gradient to draw at an angle instead by starting with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2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200" dirty="0">
                <a:solidFill>
                  <a:srgbClr val="0000FF"/>
                </a:solidFill>
                <a:latin typeface="Consolas"/>
                <a:cs typeface="Consolas"/>
              </a:rPr>
              <a:t>: linear-gradient(to bottom right, black, white); 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100" dirty="0">
                <a:solidFill>
                  <a:srgbClr val="FF0000"/>
                </a:solidFill>
                <a:latin typeface="Consolas"/>
                <a:cs typeface="Consolas"/>
              </a:rPr>
              <a:t>background</a:t>
            </a: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red, #f06d06, yellow, green); </a:t>
            </a:r>
          </a:p>
          <a:p>
            <a:pPr marL="12700" marR="5080" lvl="0">
              <a:spcBef>
                <a:spcPts val="1395"/>
              </a:spcBef>
            </a:pPr>
            <a:r>
              <a:rPr lang="en-US" sz="2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5080" lvl="0">
              <a:spcBef>
                <a:spcPts val="1395"/>
              </a:spcBef>
            </a:pP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75" y="4647544"/>
            <a:ext cx="2228850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46" y="8020878"/>
            <a:ext cx="997110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4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767"/>
          <a:stretch/>
        </p:blipFill>
        <p:spPr>
          <a:xfrm>
            <a:off x="7112000" y="3406911"/>
            <a:ext cx="5261520" cy="226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13137"/>
          <a:stretch/>
        </p:blipFill>
        <p:spPr>
          <a:xfrm>
            <a:off x="7178700" y="5928553"/>
            <a:ext cx="5343500" cy="196480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  <a:solidFill>
            <a:srgbClr val="EA992E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Background gradients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01700" y="2273192"/>
            <a:ext cx="10325100" cy="153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Background gradients can use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rgba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colors, meaning you can create a gradient that fades to transparent:</a:t>
            </a:r>
            <a:endParaRPr lang="en-US" sz="22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5080" lvl="0">
              <a:spcBef>
                <a:spcPts val="1395"/>
              </a:spcBef>
            </a:pPr>
            <a:endParaRPr lang="en-US" sz="2000" dirty="0">
              <a:solidFill>
                <a:prstClr val="black"/>
              </a:solidFill>
              <a:latin typeface="Georgia" panose="02040502050405020303" pitchFamily="18" charset="0"/>
              <a:cs typeface="Lo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1700" y="4015373"/>
            <a:ext cx="7353300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("flowers.png");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 </a:t>
            </a: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endParaRPr lang="en-US" sz="105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: linear-gradient(to right,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(255,255,255,0), </a:t>
            </a:r>
            <a:r>
              <a:rPr lang="en-US" sz="20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(255,255,255,1)); </a:t>
            </a:r>
          </a:p>
          <a:p>
            <a:pPr marL="12700" marR="660400">
              <a:spcBef>
                <a:spcPts val="1395"/>
              </a:spcBef>
            </a:pP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1923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562229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pc="-5" dirty="0"/>
              <a:t>BACKGROUND </a:t>
            </a:r>
            <a:r>
              <a:rPr lang="en-US" dirty="0"/>
              <a:t>size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9232900" cy="191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background-size: </a:t>
            </a:r>
            <a:r>
              <a:rPr lang="en-US"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specifies h</a:t>
            </a:r>
            <a:r>
              <a:rPr sz="31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ow </a:t>
            </a:r>
            <a:r>
              <a:rPr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much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of </a:t>
            </a:r>
            <a:r>
              <a:rPr sz="31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1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container </a:t>
            </a:r>
            <a:r>
              <a:rPr lang="en-US" sz="31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that the image covers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4114800"/>
            <a:ext cx="5886450" cy="3905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600" y="3721178"/>
            <a:ext cx="6502400" cy="44492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cover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cover the entire container (even if that means cropping an edge, or making the image bigger)</a:t>
            </a: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endParaRPr lang="en-US" sz="2600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469900" marR="505459" lvl="1">
              <a:lnSpc>
                <a:spcPct val="121000"/>
              </a:lnSpc>
              <a:buClr>
                <a:schemeClr val="tx1"/>
              </a:buClr>
            </a:pPr>
            <a:r>
              <a:rPr lang="en-US" sz="2600" dirty="0">
                <a:solidFill>
                  <a:srgbClr val="0000FF"/>
                </a:solidFill>
                <a:latin typeface="Consolas"/>
                <a:cs typeface="Consolas"/>
              </a:rPr>
              <a:t>contain</a:t>
            </a:r>
            <a:r>
              <a:rPr lang="en-US" sz="26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: always show the whole image (even if that means there is space on the sides or bottom)</a:t>
            </a:r>
            <a:endParaRPr lang="en-US" sz="2600" b="1" spc="-5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09642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398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that a background image fully displays, you can set the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(and/or </a:t>
            </a: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6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) attribute on the element using CSS: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("images/hero.png");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600px;</a:t>
            </a: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670785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6813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can be set on (most) elements to change how much room they take up on the page.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We’ll discuss later why elements like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</a:t>
            </a:r>
            <a:r>
              <a:rPr lang="en-US" sz="28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2800" spc="-5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28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don’t change when you set their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 err="1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lang="en-US" sz="2800" dirty="0">
                <a:solidFill>
                  <a:srgbClr val="0000F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of this property must be a positive number.</a:t>
            </a: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Units are either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em</a:t>
            </a: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927100" marR="660400" lvl="1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Or you can specify a percentage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5080">
              <a:spcBef>
                <a:spcPts val="1395"/>
              </a:spcBef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32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6em; }</a:t>
            </a:r>
          </a:p>
        </p:txBody>
      </p:sp>
    </p:spTree>
    <p:extLst>
      <p:ext uri="{BB962C8B-B14F-4D97-AF65-F5344CB8AC3E}">
        <p14:creationId xmlns:p14="http://schemas.microsoft.com/office/powerpoint/2010/main" val="2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06400"/>
            <a:ext cx="7162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</a:t>
            </a:r>
            <a:r>
              <a:rPr lang="en-US"/>
              <a:t>layout elements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9109" y="2590800"/>
            <a:ext cx="9546691" cy="4355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05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1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wraps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header content</a:t>
            </a:r>
            <a:endParaRPr sz="330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w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raps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footer content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  <a:tab pos="2184400" algn="l"/>
              </a:tabLst>
            </a:pP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 indicates that everything inside is related to navigation</a:t>
            </a:r>
          </a:p>
          <a:p>
            <a:pPr marL="571500" indent="-558800">
              <a:spcBef>
                <a:spcPts val="3535"/>
              </a:spcBef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300" spc="-5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sz="3300" spc="-5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75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5">
                <a:solidFill>
                  <a:srgbClr val="5F5F5F"/>
                </a:solidFill>
                <a:latin typeface="Georgia"/>
                <a:cs typeface="Georgia"/>
              </a:rPr>
              <a:t>is used to define content sections</a:t>
            </a:r>
          </a:p>
        </p:txBody>
      </p:sp>
    </p:spTree>
    <p:extLst>
      <p:ext uri="{BB962C8B-B14F-4D97-AF65-F5344CB8AC3E}">
        <p14:creationId xmlns:p14="http://schemas.microsoft.com/office/powerpoint/2010/main" val="3522614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Height and width %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86000"/>
            <a:ext cx="10896600" cy="614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Percentage is based on the element’s </a:t>
            </a:r>
            <a:r>
              <a:rPr lang="en-US" sz="28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parent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’s width or height</a:t>
            </a:r>
          </a:p>
          <a:p>
            <a:pPr marL="12700" marR="660400">
              <a:spcBef>
                <a:spcPts val="1395"/>
              </a:spcBef>
            </a:pPr>
            <a:endParaRPr lang="en-US" sz="16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	section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}</a:t>
            </a:r>
          </a:p>
          <a:p>
            <a:pPr marL="469900" marR="660400" indent="-457200"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that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were inside a 480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 container, it would end up being 240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wide.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791200"/>
            <a:ext cx="11649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Max-Height and max-width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0604500" cy="4889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larger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than a certain value, use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Typically used to make sure content (particularly text) doesn’t spread too far out on large monitors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</a:t>
            </a: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5164918"/>
            <a:ext cx="7696200" cy="40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4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8"/>
          <a:stretch/>
        </p:blipFill>
        <p:spPr>
          <a:xfrm>
            <a:off x="5969000" y="5045205"/>
            <a:ext cx="6858000" cy="394645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Min-Height and min-width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92200" y="2209800"/>
            <a:ext cx="11017250" cy="6555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Specify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if you want to ensure an element is </a:t>
            </a:r>
            <a:r>
              <a:rPr lang="en-US" sz="3200" b="1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never smaller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than a certain value.</a:t>
            </a:r>
          </a:p>
          <a:p>
            <a:pPr marL="469900" marR="660400" indent="-4572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This is especially helpful if your size is “dynamic” (based on percentage) and will vary depending on device 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 {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50%;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: 350px;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32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0632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5421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fix an element to a specific size regardless of display size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wider than the display – scroll bars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If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is smaller than the display – content may wrap even if there is room</a:t>
            </a:r>
          </a:p>
          <a:p>
            <a:pPr marL="927100" marR="660400" lvl="1" indent="-457200">
              <a:spcBef>
                <a:spcPts val="13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allow elements to change when the display size changes, but still allow some control over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040319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pc="-5" dirty="0"/>
              <a:t>Min-maxing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200150" y="2301367"/>
            <a:ext cx="11017250" cy="6904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You can choose to set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and/or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only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 min-width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min-height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, and only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/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max-height 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– or any or all of them, depending on your design.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For example, this 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will expand up to 500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bigger.  If you shrink your browser, it will shrink until its 100 </a:t>
            </a:r>
            <a:r>
              <a:rPr lang="en-US" sz="2800" spc="-35" dirty="0" err="1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px</a:t>
            </a:r>
            <a:r>
              <a:rPr lang="en-US" sz="28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 wide, and then get no smaller.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  <a:buClr>
                <a:schemeClr val="tx1"/>
              </a:buClr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 {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	min-width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100px;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urier New"/>
            </a:endParaRP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  <a:cs typeface="Courier New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nsolas"/>
                <a:cs typeface="Consolas"/>
              </a:rPr>
              <a:t>max-width</a:t>
            </a: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: 500px; </a:t>
            </a:r>
          </a:p>
          <a:p>
            <a:pPr marL="12700" marR="660400">
              <a:spcBef>
                <a:spcPts val="1395"/>
              </a:spcBef>
              <a:buClr>
                <a:schemeClr val="tx1"/>
              </a:buClr>
            </a:pPr>
            <a:r>
              <a:rPr lang="en-US" sz="24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2992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406400"/>
            <a:ext cx="7073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pc="-5" dirty="0"/>
              <a:t>Not all heroes wear capes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84300" y="2390910"/>
            <a:ext cx="10604500" cy="264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A common use of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background-image</a:t>
            </a:r>
            <a:r>
              <a:rPr lang="en-US" sz="3200" dirty="0">
                <a:solidFill>
                  <a:srgbClr val="FF0000"/>
                </a:solidFill>
                <a:latin typeface="Georgia" panose="02040502050405020303" pitchFamily="18" charset="0"/>
                <a:cs typeface="Consolas"/>
              </a:rPr>
              <a:t> </a:t>
            </a:r>
            <a:r>
              <a:rPr lang="en-US" sz="3200" spc="-3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to create a “hero” image with text overlaying it</a:t>
            </a: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2800" spc="-35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  <a:p>
            <a:pPr marL="12700" marR="660400">
              <a:lnSpc>
                <a:spcPct val="121000"/>
              </a:lnSpc>
              <a:spcBef>
                <a:spcPts val="1395"/>
              </a:spcBef>
            </a:pPr>
            <a:endParaRPr lang="en-US" sz="3100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87" y="4419600"/>
            <a:ext cx="105632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A899955-A131-474C-8172-F41979444D5A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177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B15BD7F-3A2A-4A81-9C10-D8A59C42F847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497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“hero image” to your site.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260985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Play around with a bunch of the background properties we learned to make your hero look pretty</a:t>
            </a: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27100" marR="260985" lvl="1" indent="-457200">
              <a:buFont typeface="Arial" panose="020B0604020202020204" pitchFamily="34" charset="0"/>
              <a:buChar char="•"/>
              <a:tabLst>
                <a:tab pos="681355" algn="l"/>
                <a:tab pos="68199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Try setting a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 height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. What happens when you resize your browser window? Change to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min-width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– what changes?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260985">
              <a:lnSpc>
                <a:spcPct val="100000"/>
              </a:lnSpc>
              <a:tabLst>
                <a:tab pos="681355" algn="l"/>
                <a:tab pos="6819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260985" indent="-558165">
              <a:lnSpc>
                <a:spcPct val="100000"/>
              </a:lnSpc>
              <a:buFont typeface="Symbol"/>
              <a:buChar char=""/>
              <a:tabLst>
                <a:tab pos="681355" algn="l"/>
                <a:tab pos="6819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6703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dirty="0"/>
              <a:t>Make a hero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356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19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11500" y="4191000"/>
            <a:ext cx="6781800" cy="2387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8000" b="1" dirty="0">
                <a:solidFill>
                  <a:srgbClr val="FFFFFF"/>
                </a:solidFill>
                <a:latin typeface="Bebas Neue Bold"/>
                <a:cs typeface="Bebas Neue Bold"/>
              </a:rPr>
              <a:t>DOMAINS &amp; WEB HOSTING</a:t>
            </a:r>
            <a:endParaRPr sz="8000" dirty="0"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1603070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80905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endParaRPr sz="3600" dirty="0">
              <a:latin typeface="Georgia" panose="02040502050405020303" pitchFamily="18" charset="0"/>
              <a:cs typeface="Times New Roman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r>
              <a:rPr lang="en-US" sz="54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What is a domain name?</a:t>
            </a: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The Domain Name System, or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</a:rPr>
              <a:t>DNS</a:t>
            </a:r>
            <a:r>
              <a:rPr lang="en-US" sz="3600" spc="-5" dirty="0">
                <a:solidFill>
                  <a:srgbClr val="5F5F5F"/>
                </a:solidFill>
                <a:latin typeface="Georgia"/>
              </a:rPr>
              <a:t>, is like a phone book for the internet</a:t>
            </a: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It’s essentially a list that maps the location of files on a server (identified by a series of unique numbers called an IP Address) to a friendly name, like Wikipedia.org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  <a:endParaRPr sz="5000"/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4427855" y="436424"/>
            <a:ext cx="4711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sz="5000" kern="0" dirty="0"/>
              <a:t>Domains &amp; hosting</a:t>
            </a:r>
          </a:p>
        </p:txBody>
      </p:sp>
    </p:spTree>
    <p:extLst>
      <p:ext uri="{BB962C8B-B14F-4D97-AF65-F5344CB8AC3E}">
        <p14:creationId xmlns:p14="http://schemas.microsoft.com/office/powerpoint/2010/main" val="157076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0" y="406400"/>
            <a:ext cx="457708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REVIEW: HTML</a:t>
            </a:r>
            <a:r>
              <a:rPr spc="-100"/>
              <a:t> </a:t>
            </a:r>
            <a:r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1155" y="2814790"/>
            <a:ext cx="8965045" cy="6029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8810" indent="-548005">
              <a:lnSpc>
                <a:spcPct val="100000"/>
              </a:lnSpc>
              <a:buFont typeface="Symbol"/>
              <a:buChar char=""/>
              <a:tabLst>
                <a:tab pos="638810" algn="l"/>
                <a:tab pos="639445" algn="l"/>
              </a:tabLst>
            </a:pPr>
            <a:r>
              <a:rPr sz="3300" b="1" spc="-15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</a:t>
            </a:r>
            <a:r>
              <a:rPr sz="3300" spc="-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30">
                <a:solidFill>
                  <a:srgbClr val="5F5F5F"/>
                </a:solidFill>
                <a:latin typeface="Georgia"/>
                <a:cs typeface="Georgia"/>
              </a:rPr>
              <a:t>header/outline</a:t>
            </a:r>
            <a:endParaRPr sz="3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Consolas" panose="020B0609020204030204" pitchFamily="49" charset="0"/>
              <a:cs typeface="Times New Roman"/>
            </a:endParaRPr>
          </a:p>
          <a:p>
            <a:pPr marL="589280">
              <a:lnSpc>
                <a:spcPct val="100000"/>
              </a:lnSpc>
            </a:pP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r>
              <a:rPr sz="3300" spc="-5">
                <a:solidFill>
                  <a:srgbClr val="666666"/>
                </a:solidFill>
                <a:latin typeface="Lora"/>
                <a:cs typeface="Lora"/>
              </a:rPr>
              <a:t>...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 spc="-5">
                <a:solidFill>
                  <a:srgbClr val="7F007F"/>
                </a:solidFill>
                <a:latin typeface="Consolas"/>
                <a:cs typeface="Consolas"/>
              </a:rPr>
              <a:t>h6</a:t>
            </a:r>
            <a:r>
              <a:rPr sz="3300" spc="-5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71500" indent="-541020">
              <a:lnSpc>
                <a:spcPct val="100000"/>
              </a:lnSpc>
              <a:spcBef>
                <a:spcPts val="3300"/>
              </a:spcBef>
              <a:buFont typeface="Symbol"/>
              <a:buChar char=""/>
              <a:tabLst>
                <a:tab pos="589280" algn="l"/>
                <a:tab pos="589915" algn="l"/>
              </a:tabLst>
            </a:pP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Paragraphs </a:t>
            </a:r>
            <a:r>
              <a:rPr sz="330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b="1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structure</a:t>
            </a:r>
            <a:r>
              <a:rPr sz="3300" spc="-2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3300">
              <a:latin typeface="Georgia"/>
              <a:cs typeface="Georgia"/>
            </a:endParaRPr>
          </a:p>
          <a:p>
            <a:pPr marL="589280">
              <a:lnSpc>
                <a:spcPct val="100000"/>
              </a:lnSpc>
              <a:spcBef>
                <a:spcPts val="3300"/>
              </a:spcBef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&lt;</a:t>
            </a:r>
            <a:r>
              <a:rPr sz="3300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sz="330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  <a:endParaRPr sz="3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71500" marR="5080" indent="-558800">
              <a:lnSpc>
                <a:spcPct val="100000"/>
              </a:lnSpc>
              <a:buClr>
                <a:srgbClr val="5F5F5F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Images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and</a:t>
            </a:r>
            <a:r>
              <a:rPr sz="3300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links</a:t>
            </a:r>
            <a:r>
              <a:rPr sz="3300" b="1" spc="-20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both</a:t>
            </a:r>
            <a:r>
              <a:rPr sz="3300" spc="-2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require</a:t>
            </a:r>
            <a:r>
              <a:rPr sz="3300" spc="-105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b="1">
                <a:solidFill>
                  <a:srgbClr val="666666"/>
                </a:solidFill>
                <a:latin typeface="Georgia"/>
                <a:cs typeface="Georgia"/>
              </a:rPr>
              <a:t>attributes</a:t>
            </a:r>
            <a:r>
              <a:rPr sz="3300" b="1" spc="-150">
                <a:solidFill>
                  <a:srgbClr val="666666"/>
                </a:solidFill>
                <a:latin typeface="Georgia"/>
                <a:cs typeface="Georgia"/>
              </a:rPr>
              <a:t> </a:t>
            </a:r>
            <a:r>
              <a:rPr sz="3300" spc="-5">
                <a:solidFill>
                  <a:srgbClr val="666666"/>
                </a:solidFill>
                <a:latin typeface="Georgia"/>
                <a:cs typeface="Georgia"/>
              </a:rPr>
              <a:t>to  </a:t>
            </a:r>
            <a:r>
              <a:rPr sz="3300">
                <a:solidFill>
                  <a:srgbClr val="666666"/>
                </a:solidFill>
                <a:latin typeface="Georgia"/>
                <a:cs typeface="Georgia"/>
              </a:rPr>
              <a:t>work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80905" cy="5201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r>
              <a:rPr lang="en-US" sz="54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How do I buy a domain name?</a:t>
            </a: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Companies called registrars manage the reservation of domain names</a:t>
            </a: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469900" indent="-45720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  <a:tabLst>
                <a:tab pos="445770" algn="l"/>
                <a:tab pos="446405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</a:rPr>
              <a:t>GoDaddy is one of the largest registrars, but many smaller companies also provide this service</a:t>
            </a:r>
          </a:p>
          <a:p>
            <a:pPr marL="469900" indent="-45720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  <a:tabLst>
                <a:tab pos="445770" algn="l"/>
                <a:tab pos="446405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</a:endParaRPr>
          </a:p>
          <a:p>
            <a:pPr marL="469900" indent="-45720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  <a:tabLst>
                <a:tab pos="445770" algn="l"/>
                <a:tab pos="446405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</a:rPr>
              <a:t>ICANN is the agency responsible for regulating and accrediting registrars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  <a:endParaRPr sz="5000"/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4427855" y="436424"/>
            <a:ext cx="4711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sz="5000" kern="0" dirty="0"/>
              <a:t>Domains &amp; hosting</a:t>
            </a:r>
          </a:p>
        </p:txBody>
      </p:sp>
    </p:spTree>
    <p:extLst>
      <p:ext uri="{BB962C8B-B14F-4D97-AF65-F5344CB8AC3E}">
        <p14:creationId xmlns:p14="http://schemas.microsoft.com/office/powerpoint/2010/main" val="3783041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57800" y="2438400"/>
            <a:ext cx="10084753" cy="6278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r>
              <a:rPr lang="en-US" sz="54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 bought a domain name…</a:t>
            </a: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r>
              <a:rPr lang="en-US" sz="54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now what?</a:t>
            </a: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</a:rPr>
              <a:t>Registering a domain name maps that name to a location where the files will be hosted, but does NOT necessarily provide server space for your files</a:t>
            </a: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</a:endParaRPr>
          </a:p>
          <a:p>
            <a:pPr marL="469900" indent="-45720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  <a:tabLst>
                <a:tab pos="445770" algn="l"/>
                <a:tab pos="446405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</a:rPr>
              <a:t>GoDaddy will both register and host your website, as will many other companies</a:t>
            </a:r>
          </a:p>
          <a:p>
            <a:pPr marL="469900" indent="-45720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  <a:tabLst>
                <a:tab pos="445770" algn="l"/>
                <a:tab pos="446405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</a:endParaRPr>
          </a:p>
          <a:p>
            <a:pPr marL="469900" indent="-45720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  <a:tabLst>
                <a:tab pos="445770" algn="l"/>
                <a:tab pos="446405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</a:rPr>
              <a:t>You can buy a domain name from one company and host your files at another (or, host from a computer you own!)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  <a:endParaRPr sz="5000"/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4427855" y="436424"/>
            <a:ext cx="4711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sz="5000" kern="0" dirty="0"/>
              <a:t>Domains &amp; hosting</a:t>
            </a:r>
          </a:p>
        </p:txBody>
      </p:sp>
    </p:spTree>
    <p:extLst>
      <p:ext uri="{BB962C8B-B14F-4D97-AF65-F5344CB8AC3E}">
        <p14:creationId xmlns:p14="http://schemas.microsoft.com/office/powerpoint/2010/main" val="3549977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10084753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</a:rPr>
              <a:t>A common way to upload your website is using FTP (File Transfer Protocol).</a:t>
            </a: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</a:rPr>
              <a:t>You don’t have to understand it, just find an FTP client you like and copy your files using the program.</a:t>
            </a: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  <a:endParaRPr sz="5000"/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4427855" y="436424"/>
            <a:ext cx="4711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sz="5000" kern="0" dirty="0"/>
              <a:t>Domains &amp; hosting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9DAFA-0C6A-43A5-B549-F67B33448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6096000"/>
            <a:ext cx="6315075" cy="2019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C2F42D-4351-4B04-9653-16B5E5275A9C}"/>
              </a:ext>
            </a:extLst>
          </p:cNvPr>
          <p:cNvSpPr/>
          <p:nvPr/>
        </p:nvSpPr>
        <p:spPr>
          <a:xfrm>
            <a:off x="3149600" y="8123292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Filezilla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5735EF-2D89-4819-A53B-790AC14DCE7A}"/>
              </a:ext>
            </a:extLst>
          </p:cNvPr>
          <p:cNvSpPr/>
          <p:nvPr/>
        </p:nvSpPr>
        <p:spPr>
          <a:xfrm>
            <a:off x="7371640" y="8123292"/>
            <a:ext cx="23663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Cyberduck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68653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7243" y="2291016"/>
            <a:ext cx="7860030" cy="629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Symbol"/>
              <a:buChar char=""/>
            </a:pPr>
            <a:endParaRPr sz="5800" dirty="0">
              <a:latin typeface="Times New Roman"/>
              <a:cs typeface="Times New Roman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10-12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chapter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16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and CSS: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Design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Build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622300" marR="381635" indent="-609600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endParaRPr sz="3600" dirty="0">
              <a:latin typeface="Georgia"/>
              <a:cs typeface="Georgia"/>
            </a:endParaRPr>
          </a:p>
          <a:p>
            <a:pPr marL="622300" marR="5080" indent="-609600">
              <a:lnSpc>
                <a:spcPct val="100800"/>
              </a:lnSpc>
              <a:spcBef>
                <a:spcPts val="2965"/>
              </a:spcBef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Check out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CSS Zen Garden for  inspiration on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how simply</a:t>
            </a:r>
            <a:r>
              <a:rPr sz="3600" spc="-7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changing  CSS can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change the entire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look and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feel of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t>“HOMEWORK”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9550400" y="2971800"/>
            <a:ext cx="2075943" cy="261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9594" y="4379518"/>
            <a:ext cx="8669655" cy="355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Does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not have a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200" spc="-5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 (“self-closing”)</a:t>
            </a:r>
            <a:endParaRPr sz="3200">
              <a:latin typeface="Georgia"/>
              <a:cs typeface="Georgia"/>
            </a:endParaRPr>
          </a:p>
          <a:p>
            <a:pPr marL="447040" indent="-434340">
              <a:lnSpc>
                <a:spcPct val="10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Two required</a:t>
            </a:r>
            <a:r>
              <a:rPr sz="3200" spc="-135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attributes</a:t>
            </a:r>
            <a:r>
              <a:rPr sz="3200" spc="-15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3200">
              <a:latin typeface="Georgia"/>
              <a:cs typeface="Georgia"/>
            </a:endParaRPr>
          </a:p>
          <a:p>
            <a:pPr marL="891540" lvl="1" indent="-434340">
              <a:lnSpc>
                <a:spcPct val="150000"/>
              </a:lnSpc>
              <a:spcBef>
                <a:spcPts val="3300"/>
              </a:spcBef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>
                <a:solidFill>
                  <a:srgbClr val="5F5F5F"/>
                </a:solidFill>
                <a:latin typeface="Georgia"/>
                <a:cs typeface="Georgia"/>
              </a:rPr>
              <a:t>src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is where the </a:t>
            </a:r>
            <a:r>
              <a:rPr sz="3200" spc="25">
                <a:solidFill>
                  <a:srgbClr val="5F5F5F"/>
                </a:solidFill>
                <a:latin typeface="Georgia"/>
                <a:cs typeface="Georgia"/>
              </a:rPr>
              <a:t>file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lives (local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2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external)</a:t>
            </a:r>
            <a:endParaRPr sz="3850">
              <a:latin typeface="Times New Roman"/>
              <a:cs typeface="Times New Roman"/>
            </a:endParaRPr>
          </a:p>
          <a:p>
            <a:pPr marL="891540" marR="407670" lvl="1" indent="-434340">
              <a:buSzPct val="75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sz="3200" b="1" spc="-5">
                <a:solidFill>
                  <a:srgbClr val="5F5F5F"/>
                </a:solidFill>
                <a:latin typeface="Georgia"/>
                <a:cs typeface="Georgia"/>
              </a:rPr>
              <a:t>alt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description of the image </a:t>
            </a:r>
            <a:r>
              <a:rPr sz="3200" spc="-20">
                <a:solidFill>
                  <a:srgbClr val="5F5F5F"/>
                </a:solidFill>
                <a:latin typeface="Georgia"/>
                <a:cs typeface="Georgia"/>
              </a:rPr>
              <a:t>(used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for 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screen </a:t>
            </a:r>
            <a:r>
              <a:rPr sz="3200">
                <a:solidFill>
                  <a:srgbClr val="5F5F5F"/>
                </a:solidFill>
                <a:latin typeface="Georgia"/>
                <a:cs typeface="Georgia"/>
              </a:rPr>
              <a:t>readers, search </a:t>
            </a:r>
            <a:r>
              <a:rPr sz="3200" spc="5">
                <a:solidFill>
                  <a:srgbClr val="5F5F5F"/>
                </a:solidFill>
                <a:latin typeface="Georgia"/>
                <a:cs typeface="Georgia"/>
              </a:rPr>
              <a:t>engines,</a:t>
            </a:r>
            <a:r>
              <a:rPr sz="3200" spc="-3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etc</a:t>
            </a:r>
            <a:r>
              <a:rPr lang="en-US" sz="3200" spc="-5">
                <a:solidFill>
                  <a:srgbClr val="5F5F5F"/>
                </a:solidFill>
                <a:latin typeface="Georgia"/>
                <a:cs typeface="Georgia"/>
              </a:rPr>
              <a:t>.</a:t>
            </a:r>
            <a:r>
              <a:rPr sz="3200" spc="-5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800" y="2756706"/>
            <a:ext cx="1050480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img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="kitten.jpg"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alt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 kitten"</a:t>
            </a:r>
            <a:r>
              <a:rPr sz="3000" spc="-7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" y="381000"/>
            <a:ext cx="13002768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/>
              <a:t>Review: </a:t>
            </a:r>
            <a:r>
              <a:t>Lin</a:t>
            </a:r>
            <a:r>
              <a:rPr spc="-25"/>
              <a:t>k</a:t>
            </a:r>
            <a: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0141" y="3991584"/>
            <a:ext cx="8533765" cy="348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link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to other pages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3600" spc="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  <a:p>
            <a:pPr marL="447040" marR="224154" indent="-434340">
              <a:lnSpc>
                <a:spcPct val="128400"/>
              </a:lnSpc>
              <a:spcBef>
                <a:spcPts val="1940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a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ttribute says where 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link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should</a:t>
            </a:r>
            <a:r>
              <a:rPr sz="36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go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F5F5F"/>
              </a:buClr>
              <a:buFont typeface="Lora"/>
              <a:buChar char="•"/>
            </a:pPr>
            <a:endParaRPr sz="4700" dirty="0">
              <a:latin typeface="Times New Roman"/>
              <a:cs typeface="Times New Roman"/>
            </a:endParaRPr>
          </a:p>
          <a:p>
            <a:pPr marL="447040" indent="-434340">
              <a:lnSpc>
                <a:spcPct val="100000"/>
              </a:lnSpc>
              <a:spcBef>
                <a:spcPts val="5"/>
              </a:spcBef>
              <a:buSzPct val="66666"/>
              <a:buFont typeface="Lora"/>
              <a:buChar char="•"/>
              <a:tabLst>
                <a:tab pos="447040" algn="l"/>
                <a:tab pos="447675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Anything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spc="-5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02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tags is clickable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1920" y="2667000"/>
            <a:ext cx="79902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spc="-8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000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sz="3000">
                <a:latin typeface="Consolas"/>
                <a:cs typeface="Consolas"/>
              </a:rPr>
              <a:t>Google</a:t>
            </a:r>
            <a:r>
              <a:rPr sz="3000">
                <a:solidFill>
                  <a:srgbClr val="0000FF"/>
                </a:solidFill>
                <a:latin typeface="Consolas"/>
                <a:cs typeface="Consolas"/>
              </a:rPr>
              <a:t>&lt;/a&gt;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25009</TotalTime>
  <Words>2863</Words>
  <Application>Microsoft Office PowerPoint</Application>
  <PresentationFormat>Custom</PresentationFormat>
  <Paragraphs>581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Bebas Neue Bold</vt:lpstr>
      <vt:lpstr>Calibri</vt:lpstr>
      <vt:lpstr>Consolas</vt:lpstr>
      <vt:lpstr>Courier New</vt:lpstr>
      <vt:lpstr>Georgia</vt:lpstr>
      <vt:lpstr>Lora</vt:lpstr>
      <vt:lpstr>Symbol</vt:lpstr>
      <vt:lpstr>Times New Roman</vt:lpstr>
      <vt:lpstr>Office Theme</vt:lpstr>
      <vt:lpstr>PowerPoint Presentation</vt:lpstr>
      <vt:lpstr>SESSION OVERVIEW</vt:lpstr>
      <vt:lpstr>PowerPoint Presentation</vt:lpstr>
      <vt:lpstr>REVIEW: WEBPAGE COMPONENTS</vt:lpstr>
      <vt:lpstr>REVIEW: HTML DOCUMENTS</vt:lpstr>
      <vt:lpstr>REVIEW: layout elements</vt:lpstr>
      <vt:lpstr>REVIEW: HTML CONTENT</vt:lpstr>
      <vt:lpstr>Review: IMAGES</vt:lpstr>
      <vt:lpstr>Review: Links</vt:lpstr>
      <vt:lpstr>Review: Dev tools</vt:lpstr>
      <vt:lpstr>REVIEW: Css</vt:lpstr>
      <vt:lpstr> REVIEW: EXAMPLE CSS RULE</vt:lpstr>
      <vt:lpstr>QUESTIONS?</vt:lpstr>
      <vt:lpstr>FILE ORGANIZATION</vt:lpstr>
      <vt:lpstr>FILE ORGANIZATION</vt:lpstr>
      <vt:lpstr>FILE ORGANIZATION</vt:lpstr>
      <vt:lpstr>FILE Naming RULES</vt:lpstr>
      <vt:lpstr>Code organization</vt:lpstr>
      <vt:lpstr>css indentation</vt:lpstr>
      <vt:lpstr>PRACTICE TIME! </vt:lpstr>
      <vt:lpstr>assignment</vt:lpstr>
      <vt:lpstr>PowerPoint Presentation</vt:lpstr>
      <vt:lpstr>{ } states in CSS</vt:lpstr>
      <vt:lpstr>{ } Pseudo ex-psample</vt:lpstr>
      <vt:lpstr>{ } link states</vt:lpstr>
      <vt:lpstr>{ } four link states</vt:lpstr>
      <vt:lpstr>{} CSS in multiple places</vt:lpstr>
      <vt:lpstr>{} CSS in multiple places</vt:lpstr>
      <vt:lpstr>{} CSS IN MULTIPLE PLACES</vt:lpstr>
      <vt:lpstr>{} Linking to external stylesheet</vt:lpstr>
      <vt:lpstr>{} The “CASCADING” Part</vt:lpstr>
      <vt:lpstr>{} far to near</vt:lpstr>
      <vt:lpstr>{} Top to bottom</vt:lpstr>
      <vt:lpstr>{} HTML children</vt:lpstr>
      <vt:lpstr>{} HTML children</vt:lpstr>
      <vt:lpstr>{} Children are specific</vt:lpstr>
      <vt:lpstr>PowerPoint Presentation</vt:lpstr>
      <vt:lpstr>{ } External Stylesheets</vt:lpstr>
      <vt:lpstr>PowerPoint Presentation</vt:lpstr>
      <vt:lpstr>Version control</vt:lpstr>
      <vt:lpstr>git</vt:lpstr>
      <vt:lpstr>git</vt:lpstr>
      <vt:lpstr>github</vt:lpstr>
      <vt:lpstr>PowerPoint Presentation</vt:lpstr>
      <vt:lpstr>BACKGROUND COLOR review</vt:lpstr>
      <vt:lpstr>BACKGROUND IMAGES</vt:lpstr>
      <vt:lpstr>BACKGROUND IMAGES</vt:lpstr>
      <vt:lpstr>BACKGROUND POSITION EXAMPLES</vt:lpstr>
      <vt:lpstr>BACKGROUND POSITION EXAMPLES</vt:lpstr>
      <vt:lpstr>BACKGROUND repeat</vt:lpstr>
      <vt:lpstr>BACKGROUND repeat</vt:lpstr>
      <vt:lpstr>BACKGROUND attachment</vt:lpstr>
      <vt:lpstr>Fallback BACKGROUND color</vt:lpstr>
      <vt:lpstr>Background gradients</vt:lpstr>
      <vt:lpstr>Background gradients</vt:lpstr>
      <vt:lpstr>Background gradients</vt:lpstr>
      <vt:lpstr>BACKGROUND size</vt:lpstr>
      <vt:lpstr>Height and width</vt:lpstr>
      <vt:lpstr>Height and width</vt:lpstr>
      <vt:lpstr>Height and width %</vt:lpstr>
      <vt:lpstr>Max-Height and max-width</vt:lpstr>
      <vt:lpstr>Min-Height and min-width</vt:lpstr>
      <vt:lpstr>Min-maxing</vt:lpstr>
      <vt:lpstr>Min-maxing</vt:lpstr>
      <vt:lpstr>Not all heroes wear capes</vt:lpstr>
      <vt:lpstr>PowerPoint Presentation</vt:lpstr>
      <vt:lpstr>Make a hero</vt:lpstr>
      <vt:lpstr>PowerPoint Presentation</vt:lpstr>
      <vt:lpstr>PRACTICE, STUDY, PRACTICE</vt:lpstr>
      <vt:lpstr>PRACTICE, STUDY, PRACTICE</vt:lpstr>
      <vt:lpstr>PRACTICE, STUDY, PRACTICE</vt:lpstr>
      <vt:lpstr>PRACTICE, STUDY, PRACTICE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Slides</dc:title>
  <cp:lastModifiedBy>Rebeckah Johnson</cp:lastModifiedBy>
  <cp:revision>295</cp:revision>
  <dcterms:created xsi:type="dcterms:W3CDTF">2017-02-09T09:48:09Z</dcterms:created>
  <dcterms:modified xsi:type="dcterms:W3CDTF">2018-04-26T01:50:28Z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2017-01-20T00:00:00Z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</Properties>
</file>